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668" r:id="rId2"/>
    <p:sldId id="677" r:id="rId3"/>
    <p:sldId id="678" r:id="rId4"/>
    <p:sldId id="682" r:id="rId5"/>
    <p:sldId id="728" r:id="rId6"/>
    <p:sldId id="701" r:id="rId7"/>
    <p:sldId id="685" r:id="rId8"/>
    <p:sldId id="700" r:id="rId9"/>
    <p:sldId id="691" r:id="rId10"/>
    <p:sldId id="702" r:id="rId11"/>
    <p:sldId id="704" r:id="rId12"/>
    <p:sldId id="694" r:id="rId13"/>
    <p:sldId id="707" r:id="rId14"/>
    <p:sldId id="722" r:id="rId15"/>
    <p:sldId id="675" r:id="rId16"/>
    <p:sldId id="651" r:id="rId17"/>
    <p:sldId id="676" r:id="rId18"/>
    <p:sldId id="652" r:id="rId19"/>
    <p:sldId id="653" r:id="rId20"/>
    <p:sldId id="654" r:id="rId21"/>
    <p:sldId id="655" r:id="rId22"/>
    <p:sldId id="656" r:id="rId23"/>
    <p:sldId id="657" r:id="rId24"/>
    <p:sldId id="719" r:id="rId25"/>
    <p:sldId id="717" r:id="rId26"/>
    <p:sldId id="721" r:id="rId27"/>
    <p:sldId id="723" r:id="rId28"/>
    <p:sldId id="724" r:id="rId29"/>
    <p:sldId id="725" r:id="rId30"/>
    <p:sldId id="726" r:id="rId31"/>
    <p:sldId id="727" r:id="rId32"/>
    <p:sldId id="718" r:id="rId33"/>
    <p:sldId id="612" r:id="rId34"/>
    <p:sldId id="667" r:id="rId35"/>
    <p:sldId id="716" r:id="rId36"/>
    <p:sldId id="618" r:id="rId37"/>
    <p:sldId id="674" r:id="rId38"/>
  </p:sldIdLst>
  <p:sldSz cx="9144000" cy="6858000" type="screen4x3"/>
  <p:notesSz cx="7315200" cy="96012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blo\PROYECTOS\Taller-Proyectos\Informacion%20energia\OLADE\reporte_bal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AR"/>
              <a:t>Consumo Fuentes de Energía Secundarias por Sector (A L y C, 2013)</a:t>
            </a:r>
          </a:p>
        </c:rich>
      </c:tx>
      <c:layout/>
      <c:overlay val="0"/>
    </c:title>
    <c:autoTitleDeleted val="0"/>
    <c:plotArea>
      <c:layout/>
      <c:pieChart>
        <c:varyColors val="1"/>
        <c:ser>
          <c:idx val="0"/>
          <c:order val="0"/>
          <c:dLbls>
            <c:dLbl>
              <c:idx val="0"/>
              <c:layout>
                <c:manualLayout>
                  <c:x val="4.6579992696110704E-2"/>
                  <c:y val="2.8755150268844485E-2"/>
                </c:manualLayout>
              </c:layout>
              <c:showLegendKey val="0"/>
              <c:showVal val="0"/>
              <c:showCatName val="1"/>
              <c:showSerName val="0"/>
              <c:showPercent val="1"/>
              <c:showBubbleSize val="0"/>
            </c:dLbl>
            <c:dLbl>
              <c:idx val="1"/>
              <c:layout>
                <c:manualLayout>
                  <c:x val="-6.8015472417457853E-2"/>
                  <c:y val="-2.5121320916379E-2"/>
                </c:manualLayout>
              </c:layout>
              <c:showLegendKey val="0"/>
              <c:showVal val="0"/>
              <c:showCatName val="1"/>
              <c:showSerName val="0"/>
              <c:showPercent val="1"/>
              <c:showBubbleSize val="0"/>
            </c:dLbl>
            <c:dLbl>
              <c:idx val="2"/>
              <c:layout>
                <c:manualLayout>
                  <c:x val="-2.6994874759019159E-2"/>
                  <c:y val="4.8711768675805407E-2"/>
                </c:manualLayout>
              </c:layout>
              <c:showLegendKey val="0"/>
              <c:showVal val="0"/>
              <c:showCatName val="1"/>
              <c:showSerName val="0"/>
              <c:showPercent val="1"/>
              <c:showBubbleSize val="0"/>
            </c:dLbl>
            <c:dLbl>
              <c:idx val="3"/>
              <c:layout>
                <c:manualLayout>
                  <c:x val="-5.0144739602533746E-2"/>
                  <c:y val="5.2493964589737728E-2"/>
                </c:manualLayout>
              </c:layout>
              <c:showLegendKey val="0"/>
              <c:showVal val="0"/>
              <c:showCatName val="1"/>
              <c:showSerName val="0"/>
              <c:showPercent val="1"/>
              <c:showBubbleSize val="0"/>
            </c:dLbl>
            <c:dLbl>
              <c:idx val="4"/>
              <c:layout>
                <c:manualLayout>
                  <c:x val="-6.7148837032618008E-2"/>
                  <c:y val="2.0045934419019112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Hoja1!$A$10:$A$15</c:f>
              <c:strCache>
                <c:ptCount val="6"/>
                <c:pt idx="0">
                  <c:v>Sector Transporte</c:v>
                </c:pt>
                <c:pt idx="1">
                  <c:v>Sector Industrial</c:v>
                </c:pt>
                <c:pt idx="2">
                  <c:v>Sector Residencial</c:v>
                </c:pt>
                <c:pt idx="3">
                  <c:v>Sector Comercial, Servicios, Público</c:v>
                </c:pt>
                <c:pt idx="4">
                  <c:v>Sector Agro, Pesca y Minería</c:v>
                </c:pt>
                <c:pt idx="5">
                  <c:v>Sector Construcción y Otros</c:v>
                </c:pt>
              </c:strCache>
            </c:strRef>
          </c:cat>
          <c:val>
            <c:numRef>
              <c:f>Hoja1!$B$10:$B$15</c:f>
              <c:numCache>
                <c:formatCode>[$-1300A]#,##0.##</c:formatCode>
                <c:ptCount val="6"/>
                <c:pt idx="0">
                  <c:v>217723763.51006198</c:v>
                </c:pt>
                <c:pt idx="1">
                  <c:v>100505200.354398</c:v>
                </c:pt>
                <c:pt idx="2">
                  <c:v>51730310.077920496</c:v>
                </c:pt>
                <c:pt idx="3">
                  <c:v>27331777.4441339</c:v>
                </c:pt>
                <c:pt idx="4">
                  <c:v>25569654.949825302</c:v>
                </c:pt>
                <c:pt idx="5">
                  <c:v>1949057.3684884701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92E12-DB92-4AD6-89E2-04CC64CE3F06}" type="doc">
      <dgm:prSet loTypeId="urn:microsoft.com/office/officeart/2005/8/layout/vList3#1" loCatId="list" qsTypeId="urn:microsoft.com/office/officeart/2005/8/quickstyle/simple1" qsCatId="simple" csTypeId="urn:microsoft.com/office/officeart/2005/8/colors/colorful1#1" csCatId="colorful" phldr="1"/>
      <dgm:spPr/>
      <dgm:t>
        <a:bodyPr/>
        <a:lstStyle/>
        <a:p>
          <a:endParaRPr lang="es-AR"/>
        </a:p>
      </dgm:t>
    </dgm:pt>
    <dgm:pt modelId="{106F8CB3-1830-40CC-B2FD-24E2BF9503F7}">
      <dgm:prSet/>
      <dgm:spPr/>
      <dgm:t>
        <a:bodyPr/>
        <a:lstStyle/>
        <a:p>
          <a:pPr rtl="0"/>
          <a:r>
            <a:rPr lang="es-ES_tradnl" dirty="0" smtClean="0"/>
            <a:t>La directa relación, ya establecida sin dudas, entre la producción y consumo de energía y el proceso de cambio climático que encuentra entre sus causas principales las emisiones de gases de efecto invernadero producidas por la quema de combustibles fósiles.</a:t>
          </a:r>
          <a:endParaRPr lang="es-AR" dirty="0"/>
        </a:p>
      </dgm:t>
    </dgm:pt>
    <dgm:pt modelId="{7B2E1927-B05A-4D87-BF18-B3D267A4F803}" type="parTrans" cxnId="{91EC8AD3-63F9-4FA3-A8F0-461395058390}">
      <dgm:prSet/>
      <dgm:spPr/>
      <dgm:t>
        <a:bodyPr/>
        <a:lstStyle/>
        <a:p>
          <a:endParaRPr lang="es-AR"/>
        </a:p>
      </dgm:t>
    </dgm:pt>
    <dgm:pt modelId="{F88F065A-C3CE-42FE-89FA-567C222018E5}" type="sibTrans" cxnId="{91EC8AD3-63F9-4FA3-A8F0-461395058390}">
      <dgm:prSet/>
      <dgm:spPr/>
      <dgm:t>
        <a:bodyPr/>
        <a:lstStyle/>
        <a:p>
          <a:endParaRPr lang="es-AR"/>
        </a:p>
      </dgm:t>
    </dgm:pt>
    <dgm:pt modelId="{2107D478-B8A9-41AF-B751-50C70F2D28FD}">
      <dgm:prSet/>
      <dgm:spPr/>
      <dgm:t>
        <a:bodyPr/>
        <a:lstStyle/>
        <a:p>
          <a:pPr rtl="0"/>
          <a:r>
            <a:rPr lang="es-ES_tradnl" dirty="0" smtClean="0"/>
            <a:t>Los impactos de las grandes obras de infraestructura energética, en todos los eslabones de su cadena, sobre los territorios, la biodiversidad y las comunidades afectadas.</a:t>
          </a:r>
          <a:endParaRPr lang="es-AR" dirty="0"/>
        </a:p>
      </dgm:t>
    </dgm:pt>
    <dgm:pt modelId="{4F1865A0-99D9-47DE-9A2B-66DEE97FF2C8}" type="parTrans" cxnId="{7421C3ED-0E3B-4F6C-B2F3-8CA55AC68F96}">
      <dgm:prSet/>
      <dgm:spPr/>
      <dgm:t>
        <a:bodyPr/>
        <a:lstStyle/>
        <a:p>
          <a:endParaRPr lang="es-AR"/>
        </a:p>
      </dgm:t>
    </dgm:pt>
    <dgm:pt modelId="{1845BAB0-52BC-4A0F-8AA3-B72C1162E7E7}" type="sibTrans" cxnId="{7421C3ED-0E3B-4F6C-B2F3-8CA55AC68F96}">
      <dgm:prSet/>
      <dgm:spPr/>
      <dgm:t>
        <a:bodyPr/>
        <a:lstStyle/>
        <a:p>
          <a:endParaRPr lang="es-AR"/>
        </a:p>
      </dgm:t>
    </dgm:pt>
    <dgm:pt modelId="{87E92D54-4B4B-48CF-B426-44921AFA6824}">
      <dgm:prSet/>
      <dgm:spPr/>
      <dgm:t>
        <a:bodyPr/>
        <a:lstStyle/>
        <a:p>
          <a:pPr rtl="0"/>
          <a:r>
            <a:rPr lang="es-ES_tradnl" dirty="0" smtClean="0"/>
            <a:t>La contaminación local producida por las cadenas energéticas de producción transformación, transporte y consumo de la energía.</a:t>
          </a:r>
          <a:endParaRPr lang="es-AR" dirty="0"/>
        </a:p>
      </dgm:t>
    </dgm:pt>
    <dgm:pt modelId="{7592CC41-F99C-4537-B88D-71A05DF74AD1}" type="parTrans" cxnId="{9DE6A8E9-A583-436B-AF6C-C83931812E58}">
      <dgm:prSet/>
      <dgm:spPr/>
      <dgm:t>
        <a:bodyPr/>
        <a:lstStyle/>
        <a:p>
          <a:endParaRPr lang="es-AR"/>
        </a:p>
      </dgm:t>
    </dgm:pt>
    <dgm:pt modelId="{07D85A07-0507-42E6-A6EE-40B17FF922DB}" type="sibTrans" cxnId="{9DE6A8E9-A583-436B-AF6C-C83931812E58}">
      <dgm:prSet/>
      <dgm:spPr/>
      <dgm:t>
        <a:bodyPr/>
        <a:lstStyle/>
        <a:p>
          <a:endParaRPr lang="es-AR"/>
        </a:p>
      </dgm:t>
    </dgm:pt>
    <dgm:pt modelId="{395F73FF-1DCA-4B77-80E6-FE4A7F7DD4F0}">
      <dgm:prSet/>
      <dgm:spPr/>
      <dgm:t>
        <a:bodyPr/>
        <a:lstStyle/>
        <a:p>
          <a:pPr rtl="0"/>
          <a:r>
            <a:rPr lang="es-ES_tradnl" dirty="0" smtClean="0"/>
            <a:t>Las inequidades relacionadas a las características de apropiación de la energía y sus beneficios en toda la cadena productiva.</a:t>
          </a:r>
          <a:endParaRPr lang="es-AR" dirty="0"/>
        </a:p>
      </dgm:t>
    </dgm:pt>
    <dgm:pt modelId="{851CE0FF-8D95-4A10-9E83-7B24D38F09CB}" type="parTrans" cxnId="{090E42E8-A7AA-40D0-9D98-630F92BA6BA8}">
      <dgm:prSet/>
      <dgm:spPr/>
      <dgm:t>
        <a:bodyPr/>
        <a:lstStyle/>
        <a:p>
          <a:endParaRPr lang="es-AR"/>
        </a:p>
      </dgm:t>
    </dgm:pt>
    <dgm:pt modelId="{23AF03E9-D5C1-4E44-9DBD-C5F4A42702BA}" type="sibTrans" cxnId="{090E42E8-A7AA-40D0-9D98-630F92BA6BA8}">
      <dgm:prSet/>
      <dgm:spPr/>
      <dgm:t>
        <a:bodyPr/>
        <a:lstStyle/>
        <a:p>
          <a:endParaRPr lang="es-AR"/>
        </a:p>
      </dgm:t>
    </dgm:pt>
    <dgm:pt modelId="{F1DC3166-473A-424B-BEF7-408FACAB7CA8}">
      <dgm:prSet/>
      <dgm:spPr/>
      <dgm:t>
        <a:bodyPr/>
        <a:lstStyle/>
        <a:p>
          <a:pPr rtl="0"/>
          <a:r>
            <a:rPr lang="es-ES_tradnl" dirty="0" smtClean="0"/>
            <a:t>La apropiación privada y con fines de lucro de los bienes y servicios energéticos. La mercantilización de las cadenas energéticas en todas sus etapas.</a:t>
          </a:r>
          <a:endParaRPr lang="es-AR" dirty="0"/>
        </a:p>
      </dgm:t>
    </dgm:pt>
    <dgm:pt modelId="{F2FE011B-AE1B-489D-A0C9-06EE091643B4}" type="parTrans" cxnId="{D14475CB-5769-491B-9EE5-28357FC0466A}">
      <dgm:prSet/>
      <dgm:spPr/>
      <dgm:t>
        <a:bodyPr/>
        <a:lstStyle/>
        <a:p>
          <a:endParaRPr lang="es-AR"/>
        </a:p>
      </dgm:t>
    </dgm:pt>
    <dgm:pt modelId="{E63AF2A8-4640-43FB-9419-1799F00416BC}" type="sibTrans" cxnId="{D14475CB-5769-491B-9EE5-28357FC0466A}">
      <dgm:prSet/>
      <dgm:spPr/>
      <dgm:t>
        <a:bodyPr/>
        <a:lstStyle/>
        <a:p>
          <a:endParaRPr lang="es-AR"/>
        </a:p>
      </dgm:t>
    </dgm:pt>
    <dgm:pt modelId="{B920EC04-F349-4F0F-B275-C61745D3BC0F}">
      <dgm:prSet/>
      <dgm:spPr/>
      <dgm:t>
        <a:bodyPr/>
        <a:lstStyle/>
        <a:p>
          <a:pPr rtl="0"/>
          <a:r>
            <a:rPr lang="es-ES_tradnl" dirty="0" smtClean="0"/>
            <a:t>La ausencia de la participación ciudadana en la construcción de las políticas energéticas y sobre todo en la posibilidad de decidir sobre los usos del territorio son una característica inherente al sistema energético vigente.</a:t>
          </a:r>
          <a:endParaRPr lang="es-AR" dirty="0"/>
        </a:p>
      </dgm:t>
    </dgm:pt>
    <dgm:pt modelId="{5FC10BE9-4A01-46C6-B500-20C8C7B1D98E}" type="parTrans" cxnId="{F1BBE8D0-729F-4D5F-8CC7-9BBDFA7B8A49}">
      <dgm:prSet/>
      <dgm:spPr/>
      <dgm:t>
        <a:bodyPr/>
        <a:lstStyle/>
        <a:p>
          <a:endParaRPr lang="es-AR"/>
        </a:p>
      </dgm:t>
    </dgm:pt>
    <dgm:pt modelId="{D48D5F49-50AA-42EA-8B5D-DDAD0179A57F}" type="sibTrans" cxnId="{F1BBE8D0-729F-4D5F-8CC7-9BBDFA7B8A49}">
      <dgm:prSet/>
      <dgm:spPr/>
      <dgm:t>
        <a:bodyPr/>
        <a:lstStyle/>
        <a:p>
          <a:endParaRPr lang="es-AR"/>
        </a:p>
      </dgm:t>
    </dgm:pt>
    <dgm:pt modelId="{5C3AFA0A-9374-4A23-8082-94FC15229442}" type="pres">
      <dgm:prSet presAssocID="{E2892E12-DB92-4AD6-89E2-04CC64CE3F06}" presName="linearFlow" presStyleCnt="0">
        <dgm:presLayoutVars>
          <dgm:dir/>
          <dgm:resizeHandles val="exact"/>
        </dgm:presLayoutVars>
      </dgm:prSet>
      <dgm:spPr/>
      <dgm:t>
        <a:bodyPr/>
        <a:lstStyle/>
        <a:p>
          <a:endParaRPr lang="es-AR"/>
        </a:p>
      </dgm:t>
    </dgm:pt>
    <dgm:pt modelId="{25A8053D-B8E6-4097-B07C-39F1B8FE0A9A}" type="pres">
      <dgm:prSet presAssocID="{106F8CB3-1830-40CC-B2FD-24E2BF9503F7}" presName="composite" presStyleCnt="0"/>
      <dgm:spPr/>
    </dgm:pt>
    <dgm:pt modelId="{93F1E456-C508-4471-ADCF-2158FA04ADFE}" type="pres">
      <dgm:prSet presAssocID="{106F8CB3-1830-40CC-B2FD-24E2BF9503F7}" presName="imgShp" presStyleLbl="fgImgPlace1" presStyleIdx="0" presStyleCnt="6"/>
      <dgm:spPr/>
    </dgm:pt>
    <dgm:pt modelId="{A1D928FE-43C5-4084-91DC-A47FDA9B8730}" type="pres">
      <dgm:prSet presAssocID="{106F8CB3-1830-40CC-B2FD-24E2BF9503F7}" presName="txShp" presStyleLbl="node1" presStyleIdx="0" presStyleCnt="6">
        <dgm:presLayoutVars>
          <dgm:bulletEnabled val="1"/>
        </dgm:presLayoutVars>
      </dgm:prSet>
      <dgm:spPr/>
      <dgm:t>
        <a:bodyPr/>
        <a:lstStyle/>
        <a:p>
          <a:endParaRPr lang="es-AR"/>
        </a:p>
      </dgm:t>
    </dgm:pt>
    <dgm:pt modelId="{3CE13751-398E-48FB-B460-6E17B9087C12}" type="pres">
      <dgm:prSet presAssocID="{F88F065A-C3CE-42FE-89FA-567C222018E5}" presName="spacing" presStyleCnt="0"/>
      <dgm:spPr/>
    </dgm:pt>
    <dgm:pt modelId="{E7C9EFE0-815B-45B0-916E-137EE637A619}" type="pres">
      <dgm:prSet presAssocID="{2107D478-B8A9-41AF-B751-50C70F2D28FD}" presName="composite" presStyleCnt="0"/>
      <dgm:spPr/>
    </dgm:pt>
    <dgm:pt modelId="{A2A250FA-4344-40D4-8329-751591F1F29B}" type="pres">
      <dgm:prSet presAssocID="{2107D478-B8A9-41AF-B751-50C70F2D28FD}" presName="imgShp" presStyleLbl="fgImgPlace1" presStyleIdx="1" presStyleCnt="6"/>
      <dgm:spPr/>
    </dgm:pt>
    <dgm:pt modelId="{4BAC9D46-E922-4778-A0E6-003C5241229B}" type="pres">
      <dgm:prSet presAssocID="{2107D478-B8A9-41AF-B751-50C70F2D28FD}" presName="txShp" presStyleLbl="node1" presStyleIdx="1" presStyleCnt="6">
        <dgm:presLayoutVars>
          <dgm:bulletEnabled val="1"/>
        </dgm:presLayoutVars>
      </dgm:prSet>
      <dgm:spPr/>
      <dgm:t>
        <a:bodyPr/>
        <a:lstStyle/>
        <a:p>
          <a:endParaRPr lang="es-AR"/>
        </a:p>
      </dgm:t>
    </dgm:pt>
    <dgm:pt modelId="{6A01DFBC-41DF-4C38-AAE5-C8848848B3A5}" type="pres">
      <dgm:prSet presAssocID="{1845BAB0-52BC-4A0F-8AA3-B72C1162E7E7}" presName="spacing" presStyleCnt="0"/>
      <dgm:spPr/>
    </dgm:pt>
    <dgm:pt modelId="{70E5B5CF-24D2-4035-B648-CE0EA140EAE8}" type="pres">
      <dgm:prSet presAssocID="{87E92D54-4B4B-48CF-B426-44921AFA6824}" presName="composite" presStyleCnt="0"/>
      <dgm:spPr/>
    </dgm:pt>
    <dgm:pt modelId="{E29885E3-6031-4DCD-BE7F-433B805C4749}" type="pres">
      <dgm:prSet presAssocID="{87E92D54-4B4B-48CF-B426-44921AFA6824}" presName="imgShp" presStyleLbl="fgImgPlace1" presStyleIdx="2" presStyleCnt="6"/>
      <dgm:spPr/>
    </dgm:pt>
    <dgm:pt modelId="{B9679FC1-8609-4A65-B11C-242DDCEBA821}" type="pres">
      <dgm:prSet presAssocID="{87E92D54-4B4B-48CF-B426-44921AFA6824}" presName="txShp" presStyleLbl="node1" presStyleIdx="2" presStyleCnt="6">
        <dgm:presLayoutVars>
          <dgm:bulletEnabled val="1"/>
        </dgm:presLayoutVars>
      </dgm:prSet>
      <dgm:spPr/>
      <dgm:t>
        <a:bodyPr/>
        <a:lstStyle/>
        <a:p>
          <a:endParaRPr lang="es-AR"/>
        </a:p>
      </dgm:t>
    </dgm:pt>
    <dgm:pt modelId="{9BE23AC4-48E7-41DC-AAE0-C0DB22DCDF02}" type="pres">
      <dgm:prSet presAssocID="{07D85A07-0507-42E6-A6EE-40B17FF922DB}" presName="spacing" presStyleCnt="0"/>
      <dgm:spPr/>
    </dgm:pt>
    <dgm:pt modelId="{3513215F-39B5-4340-B5C9-47D537EFA3AB}" type="pres">
      <dgm:prSet presAssocID="{395F73FF-1DCA-4B77-80E6-FE4A7F7DD4F0}" presName="composite" presStyleCnt="0"/>
      <dgm:spPr/>
    </dgm:pt>
    <dgm:pt modelId="{A46D357B-C778-4FB0-8DF3-F358F1CC9751}" type="pres">
      <dgm:prSet presAssocID="{395F73FF-1DCA-4B77-80E6-FE4A7F7DD4F0}" presName="imgShp" presStyleLbl="fgImgPlace1" presStyleIdx="3" presStyleCnt="6"/>
      <dgm:spPr/>
    </dgm:pt>
    <dgm:pt modelId="{15B2C7D3-7D7C-424C-975C-2630D478DC28}" type="pres">
      <dgm:prSet presAssocID="{395F73FF-1DCA-4B77-80E6-FE4A7F7DD4F0}" presName="txShp" presStyleLbl="node1" presStyleIdx="3" presStyleCnt="6">
        <dgm:presLayoutVars>
          <dgm:bulletEnabled val="1"/>
        </dgm:presLayoutVars>
      </dgm:prSet>
      <dgm:spPr/>
      <dgm:t>
        <a:bodyPr/>
        <a:lstStyle/>
        <a:p>
          <a:endParaRPr lang="es-AR"/>
        </a:p>
      </dgm:t>
    </dgm:pt>
    <dgm:pt modelId="{7FE1B7D9-FFF4-4296-AB5C-72D1F036BC99}" type="pres">
      <dgm:prSet presAssocID="{23AF03E9-D5C1-4E44-9DBD-C5F4A42702BA}" presName="spacing" presStyleCnt="0"/>
      <dgm:spPr/>
    </dgm:pt>
    <dgm:pt modelId="{338F6620-EE71-4187-9F65-5F6604EEFA8E}" type="pres">
      <dgm:prSet presAssocID="{F1DC3166-473A-424B-BEF7-408FACAB7CA8}" presName="composite" presStyleCnt="0"/>
      <dgm:spPr/>
    </dgm:pt>
    <dgm:pt modelId="{08A25CA0-E8DC-4BC3-AB77-1A86D7373E1D}" type="pres">
      <dgm:prSet presAssocID="{F1DC3166-473A-424B-BEF7-408FACAB7CA8}" presName="imgShp" presStyleLbl="fgImgPlace1" presStyleIdx="4" presStyleCnt="6"/>
      <dgm:spPr/>
    </dgm:pt>
    <dgm:pt modelId="{4003DDE5-963E-4A12-810E-03EDFE798DFC}" type="pres">
      <dgm:prSet presAssocID="{F1DC3166-473A-424B-BEF7-408FACAB7CA8}" presName="txShp" presStyleLbl="node1" presStyleIdx="4" presStyleCnt="6">
        <dgm:presLayoutVars>
          <dgm:bulletEnabled val="1"/>
        </dgm:presLayoutVars>
      </dgm:prSet>
      <dgm:spPr/>
      <dgm:t>
        <a:bodyPr/>
        <a:lstStyle/>
        <a:p>
          <a:endParaRPr lang="es-AR"/>
        </a:p>
      </dgm:t>
    </dgm:pt>
    <dgm:pt modelId="{E7B9D484-9EF5-44DE-8F36-58C1B2472F82}" type="pres">
      <dgm:prSet presAssocID="{E63AF2A8-4640-43FB-9419-1799F00416BC}" presName="spacing" presStyleCnt="0"/>
      <dgm:spPr/>
    </dgm:pt>
    <dgm:pt modelId="{3E126EF1-F300-4CF4-BC48-56AE33A3B18A}" type="pres">
      <dgm:prSet presAssocID="{B920EC04-F349-4F0F-B275-C61745D3BC0F}" presName="composite" presStyleCnt="0"/>
      <dgm:spPr/>
    </dgm:pt>
    <dgm:pt modelId="{3F17CBC1-6C6D-4B41-B21E-5D3E005C8269}" type="pres">
      <dgm:prSet presAssocID="{B920EC04-F349-4F0F-B275-C61745D3BC0F}" presName="imgShp" presStyleLbl="fgImgPlace1" presStyleIdx="5" presStyleCnt="6"/>
      <dgm:spPr/>
    </dgm:pt>
    <dgm:pt modelId="{5E3318EF-07B0-4DDE-B9BB-6F7FA551C05F}" type="pres">
      <dgm:prSet presAssocID="{B920EC04-F349-4F0F-B275-C61745D3BC0F}" presName="txShp" presStyleLbl="node1" presStyleIdx="5" presStyleCnt="6">
        <dgm:presLayoutVars>
          <dgm:bulletEnabled val="1"/>
        </dgm:presLayoutVars>
      </dgm:prSet>
      <dgm:spPr/>
      <dgm:t>
        <a:bodyPr/>
        <a:lstStyle/>
        <a:p>
          <a:endParaRPr lang="es-AR"/>
        </a:p>
      </dgm:t>
    </dgm:pt>
  </dgm:ptLst>
  <dgm:cxnLst>
    <dgm:cxn modelId="{7D153EE0-14D7-4968-BEB0-22796C1B2B01}" type="presOf" srcId="{106F8CB3-1830-40CC-B2FD-24E2BF9503F7}" destId="{A1D928FE-43C5-4084-91DC-A47FDA9B8730}" srcOrd="0" destOrd="0" presId="urn:microsoft.com/office/officeart/2005/8/layout/vList3#1"/>
    <dgm:cxn modelId="{32C2BAAF-D6D9-4C10-9F32-54C79120099C}" type="presOf" srcId="{87E92D54-4B4B-48CF-B426-44921AFA6824}" destId="{B9679FC1-8609-4A65-B11C-242DDCEBA821}" srcOrd="0" destOrd="0" presId="urn:microsoft.com/office/officeart/2005/8/layout/vList3#1"/>
    <dgm:cxn modelId="{7B2F2DAF-D62E-44C0-9D93-5E1C7652BBF8}" type="presOf" srcId="{E2892E12-DB92-4AD6-89E2-04CC64CE3F06}" destId="{5C3AFA0A-9374-4A23-8082-94FC15229442}" srcOrd="0" destOrd="0" presId="urn:microsoft.com/office/officeart/2005/8/layout/vList3#1"/>
    <dgm:cxn modelId="{91EC8AD3-63F9-4FA3-A8F0-461395058390}" srcId="{E2892E12-DB92-4AD6-89E2-04CC64CE3F06}" destId="{106F8CB3-1830-40CC-B2FD-24E2BF9503F7}" srcOrd="0" destOrd="0" parTransId="{7B2E1927-B05A-4D87-BF18-B3D267A4F803}" sibTransId="{F88F065A-C3CE-42FE-89FA-567C222018E5}"/>
    <dgm:cxn modelId="{EA68573C-4FFE-4E83-A3C0-6F8B3C38C828}" type="presOf" srcId="{2107D478-B8A9-41AF-B751-50C70F2D28FD}" destId="{4BAC9D46-E922-4778-A0E6-003C5241229B}" srcOrd="0" destOrd="0" presId="urn:microsoft.com/office/officeart/2005/8/layout/vList3#1"/>
    <dgm:cxn modelId="{F1BBE8D0-729F-4D5F-8CC7-9BBDFA7B8A49}" srcId="{E2892E12-DB92-4AD6-89E2-04CC64CE3F06}" destId="{B920EC04-F349-4F0F-B275-C61745D3BC0F}" srcOrd="5" destOrd="0" parTransId="{5FC10BE9-4A01-46C6-B500-20C8C7B1D98E}" sibTransId="{D48D5F49-50AA-42EA-8B5D-DDAD0179A57F}"/>
    <dgm:cxn modelId="{D14475CB-5769-491B-9EE5-28357FC0466A}" srcId="{E2892E12-DB92-4AD6-89E2-04CC64CE3F06}" destId="{F1DC3166-473A-424B-BEF7-408FACAB7CA8}" srcOrd="4" destOrd="0" parTransId="{F2FE011B-AE1B-489D-A0C9-06EE091643B4}" sibTransId="{E63AF2A8-4640-43FB-9419-1799F00416BC}"/>
    <dgm:cxn modelId="{3AAE87F3-4741-488F-A4EC-14460B86E229}" type="presOf" srcId="{395F73FF-1DCA-4B77-80E6-FE4A7F7DD4F0}" destId="{15B2C7D3-7D7C-424C-975C-2630D478DC28}" srcOrd="0" destOrd="0" presId="urn:microsoft.com/office/officeart/2005/8/layout/vList3#1"/>
    <dgm:cxn modelId="{9DE6A8E9-A583-436B-AF6C-C83931812E58}" srcId="{E2892E12-DB92-4AD6-89E2-04CC64CE3F06}" destId="{87E92D54-4B4B-48CF-B426-44921AFA6824}" srcOrd="2" destOrd="0" parTransId="{7592CC41-F99C-4537-B88D-71A05DF74AD1}" sibTransId="{07D85A07-0507-42E6-A6EE-40B17FF922DB}"/>
    <dgm:cxn modelId="{B26D564D-E22D-4802-BB33-9F1BA51F4BB7}" type="presOf" srcId="{B920EC04-F349-4F0F-B275-C61745D3BC0F}" destId="{5E3318EF-07B0-4DDE-B9BB-6F7FA551C05F}" srcOrd="0" destOrd="0" presId="urn:microsoft.com/office/officeart/2005/8/layout/vList3#1"/>
    <dgm:cxn modelId="{BA5EB910-212F-46B2-8A42-571E8DBE59A2}" type="presOf" srcId="{F1DC3166-473A-424B-BEF7-408FACAB7CA8}" destId="{4003DDE5-963E-4A12-810E-03EDFE798DFC}" srcOrd="0" destOrd="0" presId="urn:microsoft.com/office/officeart/2005/8/layout/vList3#1"/>
    <dgm:cxn modelId="{7421C3ED-0E3B-4F6C-B2F3-8CA55AC68F96}" srcId="{E2892E12-DB92-4AD6-89E2-04CC64CE3F06}" destId="{2107D478-B8A9-41AF-B751-50C70F2D28FD}" srcOrd="1" destOrd="0" parTransId="{4F1865A0-99D9-47DE-9A2B-66DEE97FF2C8}" sibTransId="{1845BAB0-52BC-4A0F-8AA3-B72C1162E7E7}"/>
    <dgm:cxn modelId="{090E42E8-A7AA-40D0-9D98-630F92BA6BA8}" srcId="{E2892E12-DB92-4AD6-89E2-04CC64CE3F06}" destId="{395F73FF-1DCA-4B77-80E6-FE4A7F7DD4F0}" srcOrd="3" destOrd="0" parTransId="{851CE0FF-8D95-4A10-9E83-7B24D38F09CB}" sibTransId="{23AF03E9-D5C1-4E44-9DBD-C5F4A42702BA}"/>
    <dgm:cxn modelId="{5DEEED89-3FE3-41AB-82C1-AE97B4A67126}" type="presParOf" srcId="{5C3AFA0A-9374-4A23-8082-94FC15229442}" destId="{25A8053D-B8E6-4097-B07C-39F1B8FE0A9A}" srcOrd="0" destOrd="0" presId="urn:microsoft.com/office/officeart/2005/8/layout/vList3#1"/>
    <dgm:cxn modelId="{5EA45F77-8661-4819-8416-FD6365872228}" type="presParOf" srcId="{25A8053D-B8E6-4097-B07C-39F1B8FE0A9A}" destId="{93F1E456-C508-4471-ADCF-2158FA04ADFE}" srcOrd="0" destOrd="0" presId="urn:microsoft.com/office/officeart/2005/8/layout/vList3#1"/>
    <dgm:cxn modelId="{0D0428EB-583C-4473-8A0B-6D1B8AABD556}" type="presParOf" srcId="{25A8053D-B8E6-4097-B07C-39F1B8FE0A9A}" destId="{A1D928FE-43C5-4084-91DC-A47FDA9B8730}" srcOrd="1" destOrd="0" presId="urn:microsoft.com/office/officeart/2005/8/layout/vList3#1"/>
    <dgm:cxn modelId="{BBC1A18C-F4E2-4D49-8DED-9F415AA699B9}" type="presParOf" srcId="{5C3AFA0A-9374-4A23-8082-94FC15229442}" destId="{3CE13751-398E-48FB-B460-6E17B9087C12}" srcOrd="1" destOrd="0" presId="urn:microsoft.com/office/officeart/2005/8/layout/vList3#1"/>
    <dgm:cxn modelId="{449BEE49-775E-428A-9B86-EA5FDC13FED3}" type="presParOf" srcId="{5C3AFA0A-9374-4A23-8082-94FC15229442}" destId="{E7C9EFE0-815B-45B0-916E-137EE637A619}" srcOrd="2" destOrd="0" presId="urn:microsoft.com/office/officeart/2005/8/layout/vList3#1"/>
    <dgm:cxn modelId="{FC3880DA-0D16-4200-BD6C-E9CD3B650BA5}" type="presParOf" srcId="{E7C9EFE0-815B-45B0-916E-137EE637A619}" destId="{A2A250FA-4344-40D4-8329-751591F1F29B}" srcOrd="0" destOrd="0" presId="urn:microsoft.com/office/officeart/2005/8/layout/vList3#1"/>
    <dgm:cxn modelId="{F64D2DBD-EE8E-43C0-8039-49E446CBFE45}" type="presParOf" srcId="{E7C9EFE0-815B-45B0-916E-137EE637A619}" destId="{4BAC9D46-E922-4778-A0E6-003C5241229B}" srcOrd="1" destOrd="0" presId="urn:microsoft.com/office/officeart/2005/8/layout/vList3#1"/>
    <dgm:cxn modelId="{D350F5DD-D7E9-411A-B5D6-692948BDB181}" type="presParOf" srcId="{5C3AFA0A-9374-4A23-8082-94FC15229442}" destId="{6A01DFBC-41DF-4C38-AAE5-C8848848B3A5}" srcOrd="3" destOrd="0" presId="urn:microsoft.com/office/officeart/2005/8/layout/vList3#1"/>
    <dgm:cxn modelId="{E542F521-BE79-4F0E-B852-A5A4657276AC}" type="presParOf" srcId="{5C3AFA0A-9374-4A23-8082-94FC15229442}" destId="{70E5B5CF-24D2-4035-B648-CE0EA140EAE8}" srcOrd="4" destOrd="0" presId="urn:microsoft.com/office/officeart/2005/8/layout/vList3#1"/>
    <dgm:cxn modelId="{DAE32877-48D3-43C3-B21F-C56B172FE2D7}" type="presParOf" srcId="{70E5B5CF-24D2-4035-B648-CE0EA140EAE8}" destId="{E29885E3-6031-4DCD-BE7F-433B805C4749}" srcOrd="0" destOrd="0" presId="urn:microsoft.com/office/officeart/2005/8/layout/vList3#1"/>
    <dgm:cxn modelId="{6C691B8A-1FAA-4A16-9E1C-8B44FBC350B7}" type="presParOf" srcId="{70E5B5CF-24D2-4035-B648-CE0EA140EAE8}" destId="{B9679FC1-8609-4A65-B11C-242DDCEBA821}" srcOrd="1" destOrd="0" presId="urn:microsoft.com/office/officeart/2005/8/layout/vList3#1"/>
    <dgm:cxn modelId="{0E623EB6-63E3-4061-B7E8-6660BE138E9B}" type="presParOf" srcId="{5C3AFA0A-9374-4A23-8082-94FC15229442}" destId="{9BE23AC4-48E7-41DC-AAE0-C0DB22DCDF02}" srcOrd="5" destOrd="0" presId="urn:microsoft.com/office/officeart/2005/8/layout/vList3#1"/>
    <dgm:cxn modelId="{A750E5D9-1AE5-46F4-82C4-583A7C42AB7A}" type="presParOf" srcId="{5C3AFA0A-9374-4A23-8082-94FC15229442}" destId="{3513215F-39B5-4340-B5C9-47D537EFA3AB}" srcOrd="6" destOrd="0" presId="urn:microsoft.com/office/officeart/2005/8/layout/vList3#1"/>
    <dgm:cxn modelId="{6AC60727-E2F9-4ED5-A85E-B459EB477642}" type="presParOf" srcId="{3513215F-39B5-4340-B5C9-47D537EFA3AB}" destId="{A46D357B-C778-4FB0-8DF3-F358F1CC9751}" srcOrd="0" destOrd="0" presId="urn:microsoft.com/office/officeart/2005/8/layout/vList3#1"/>
    <dgm:cxn modelId="{8DA747AC-82BA-4D9D-A4B0-0B29AA4D83C0}" type="presParOf" srcId="{3513215F-39B5-4340-B5C9-47D537EFA3AB}" destId="{15B2C7D3-7D7C-424C-975C-2630D478DC28}" srcOrd="1" destOrd="0" presId="urn:microsoft.com/office/officeart/2005/8/layout/vList3#1"/>
    <dgm:cxn modelId="{23C69FF3-5AF9-4504-BCD0-46143C695B22}" type="presParOf" srcId="{5C3AFA0A-9374-4A23-8082-94FC15229442}" destId="{7FE1B7D9-FFF4-4296-AB5C-72D1F036BC99}" srcOrd="7" destOrd="0" presId="urn:microsoft.com/office/officeart/2005/8/layout/vList3#1"/>
    <dgm:cxn modelId="{291F1D0C-5F48-45B8-AF4B-478FE83CAEE7}" type="presParOf" srcId="{5C3AFA0A-9374-4A23-8082-94FC15229442}" destId="{338F6620-EE71-4187-9F65-5F6604EEFA8E}" srcOrd="8" destOrd="0" presId="urn:microsoft.com/office/officeart/2005/8/layout/vList3#1"/>
    <dgm:cxn modelId="{F8F810B0-821F-4DC3-828E-59B355CA8B63}" type="presParOf" srcId="{338F6620-EE71-4187-9F65-5F6604EEFA8E}" destId="{08A25CA0-E8DC-4BC3-AB77-1A86D7373E1D}" srcOrd="0" destOrd="0" presId="urn:microsoft.com/office/officeart/2005/8/layout/vList3#1"/>
    <dgm:cxn modelId="{C96537C4-1E7D-46D2-BCA8-8C93C3285A72}" type="presParOf" srcId="{338F6620-EE71-4187-9F65-5F6604EEFA8E}" destId="{4003DDE5-963E-4A12-810E-03EDFE798DFC}" srcOrd="1" destOrd="0" presId="urn:microsoft.com/office/officeart/2005/8/layout/vList3#1"/>
    <dgm:cxn modelId="{D23B1326-8575-4CCA-AE72-F5A5C3811ECF}" type="presParOf" srcId="{5C3AFA0A-9374-4A23-8082-94FC15229442}" destId="{E7B9D484-9EF5-44DE-8F36-58C1B2472F82}" srcOrd="9" destOrd="0" presId="urn:microsoft.com/office/officeart/2005/8/layout/vList3#1"/>
    <dgm:cxn modelId="{13196C8A-1B63-49B7-8779-96B94E5A167B}" type="presParOf" srcId="{5C3AFA0A-9374-4A23-8082-94FC15229442}" destId="{3E126EF1-F300-4CF4-BC48-56AE33A3B18A}" srcOrd="10" destOrd="0" presId="urn:microsoft.com/office/officeart/2005/8/layout/vList3#1"/>
    <dgm:cxn modelId="{6A44AE72-6F9D-45FE-A6B3-BDB0B4831698}" type="presParOf" srcId="{3E126EF1-F300-4CF4-BC48-56AE33A3B18A}" destId="{3F17CBC1-6C6D-4B41-B21E-5D3E005C8269}" srcOrd="0" destOrd="0" presId="urn:microsoft.com/office/officeart/2005/8/layout/vList3#1"/>
    <dgm:cxn modelId="{685F7D90-F281-42B4-99EA-ECDE4BEF4603}" type="presParOf" srcId="{3E126EF1-F300-4CF4-BC48-56AE33A3B18A}" destId="{5E3318EF-07B0-4DDE-B9BB-6F7FA551C05F}"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7B161-C5A9-41C1-B9A0-D574658C70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7889EBA2-436C-4DBC-989B-B5F1C68073C7}">
      <dgm:prSet phldrT="[Texto]"/>
      <dgm:spPr>
        <a:solidFill>
          <a:srgbClr val="0070C0"/>
        </a:solidFill>
      </dgm:spPr>
      <dgm:t>
        <a:bodyPr/>
        <a:lstStyle/>
        <a:p>
          <a:r>
            <a:rPr lang="es-ES_tradnl" dirty="0" err="1" smtClean="0"/>
            <a:t>Renovabilidad</a:t>
          </a:r>
          <a:r>
            <a:rPr lang="es-ES_tradnl" dirty="0" smtClean="0"/>
            <a:t>:</a:t>
          </a:r>
        </a:p>
      </dgm:t>
    </dgm:pt>
    <dgm:pt modelId="{044D74B3-E24E-452F-BAD7-8FA36AE58BF2}" type="parTrans" cxnId="{3EE6BCFC-E705-4C50-B775-9DFE30D5D26B}">
      <dgm:prSet/>
      <dgm:spPr/>
      <dgm:t>
        <a:bodyPr/>
        <a:lstStyle/>
        <a:p>
          <a:endParaRPr lang="es-AR"/>
        </a:p>
      </dgm:t>
    </dgm:pt>
    <dgm:pt modelId="{31CFA825-7210-4C83-A460-88B6FC3B6855}" type="sibTrans" cxnId="{3EE6BCFC-E705-4C50-B775-9DFE30D5D26B}">
      <dgm:prSet/>
      <dgm:spPr/>
      <dgm:t>
        <a:bodyPr/>
        <a:lstStyle/>
        <a:p>
          <a:endParaRPr lang="es-AR"/>
        </a:p>
      </dgm:t>
    </dgm:pt>
    <dgm:pt modelId="{EB128929-0C09-4929-8BDA-9E83BB4C7AD3}">
      <dgm:prSet phldrT="[Texto]"/>
      <dgm:spPr/>
      <dgm:t>
        <a:bodyPr/>
        <a:lstStyle/>
        <a:p>
          <a:r>
            <a:rPr lang="es-ES_tradnl" dirty="0" smtClean="0"/>
            <a:t>Atributo de las fuentes energéticas</a:t>
          </a:r>
          <a:endParaRPr lang="es-AR" dirty="0"/>
        </a:p>
      </dgm:t>
    </dgm:pt>
    <dgm:pt modelId="{7C2F7A01-CFF3-43AF-AE04-F4EF7CBD551C}" type="parTrans" cxnId="{516C4726-0BBB-4E22-9803-2434C6E6027D}">
      <dgm:prSet/>
      <dgm:spPr/>
      <dgm:t>
        <a:bodyPr/>
        <a:lstStyle/>
        <a:p>
          <a:endParaRPr lang="es-AR"/>
        </a:p>
      </dgm:t>
    </dgm:pt>
    <dgm:pt modelId="{46DBC7E3-13C1-4088-9FE2-22F5C5018574}" type="sibTrans" cxnId="{516C4726-0BBB-4E22-9803-2434C6E6027D}">
      <dgm:prSet/>
      <dgm:spPr/>
      <dgm:t>
        <a:bodyPr/>
        <a:lstStyle/>
        <a:p>
          <a:endParaRPr lang="es-AR"/>
        </a:p>
      </dgm:t>
    </dgm:pt>
    <dgm:pt modelId="{FBCC4F3D-7030-471E-A422-7154A5906C71}">
      <dgm:prSet phldrT="[Texto]"/>
      <dgm:spPr>
        <a:solidFill>
          <a:srgbClr val="00B050"/>
        </a:solidFill>
      </dgm:spPr>
      <dgm:t>
        <a:bodyPr/>
        <a:lstStyle/>
        <a:p>
          <a:r>
            <a:rPr lang="es-ES_tradnl" dirty="0" smtClean="0"/>
            <a:t>Sustentabilidad:	</a:t>
          </a:r>
          <a:endParaRPr lang="es-AR" dirty="0"/>
        </a:p>
      </dgm:t>
    </dgm:pt>
    <dgm:pt modelId="{B8F89717-F023-47FB-8C3E-0B8BA5BB146A}" type="parTrans" cxnId="{A7E86D4C-FF93-4DEE-A311-171ACBD2B0B1}">
      <dgm:prSet/>
      <dgm:spPr/>
      <dgm:t>
        <a:bodyPr/>
        <a:lstStyle/>
        <a:p>
          <a:endParaRPr lang="es-AR"/>
        </a:p>
      </dgm:t>
    </dgm:pt>
    <dgm:pt modelId="{267B91E3-F39B-4597-AB4D-7A834611E922}" type="sibTrans" cxnId="{A7E86D4C-FF93-4DEE-A311-171ACBD2B0B1}">
      <dgm:prSet/>
      <dgm:spPr/>
      <dgm:t>
        <a:bodyPr/>
        <a:lstStyle/>
        <a:p>
          <a:endParaRPr lang="es-AR"/>
        </a:p>
      </dgm:t>
    </dgm:pt>
    <dgm:pt modelId="{01F28FC1-8073-4AC4-BFA0-1F84F01FAD51}">
      <dgm:prSet phldrT="[Texto]"/>
      <dgm:spPr/>
      <dgm:t>
        <a:bodyPr/>
        <a:lstStyle/>
        <a:p>
          <a:r>
            <a:rPr lang="es-ES_tradnl" dirty="0" smtClean="0"/>
            <a:t>Atributo de su uso</a:t>
          </a:r>
          <a:endParaRPr lang="es-AR" dirty="0"/>
        </a:p>
      </dgm:t>
    </dgm:pt>
    <dgm:pt modelId="{D8835DA3-90DC-4C3C-A3FF-07C4B57EFFCD}" type="parTrans" cxnId="{28B543D6-B67B-4760-B095-411F17641878}">
      <dgm:prSet/>
      <dgm:spPr/>
      <dgm:t>
        <a:bodyPr/>
        <a:lstStyle/>
        <a:p>
          <a:endParaRPr lang="es-AR"/>
        </a:p>
      </dgm:t>
    </dgm:pt>
    <dgm:pt modelId="{A84D9C40-B364-47D6-87F9-63807DE91239}" type="sibTrans" cxnId="{28B543D6-B67B-4760-B095-411F17641878}">
      <dgm:prSet/>
      <dgm:spPr/>
      <dgm:t>
        <a:bodyPr/>
        <a:lstStyle/>
        <a:p>
          <a:endParaRPr lang="es-AR"/>
        </a:p>
      </dgm:t>
    </dgm:pt>
    <dgm:pt modelId="{11104B05-3241-469C-B3A5-6C7E6646E3EE}" type="pres">
      <dgm:prSet presAssocID="{D227B161-C5A9-41C1-B9A0-D574658C708D}" presName="linear" presStyleCnt="0">
        <dgm:presLayoutVars>
          <dgm:animLvl val="lvl"/>
          <dgm:resizeHandles val="exact"/>
        </dgm:presLayoutVars>
      </dgm:prSet>
      <dgm:spPr/>
      <dgm:t>
        <a:bodyPr/>
        <a:lstStyle/>
        <a:p>
          <a:endParaRPr lang="es-AR"/>
        </a:p>
      </dgm:t>
    </dgm:pt>
    <dgm:pt modelId="{180281FB-DA82-4149-B5A2-4EC01F86C8CB}" type="pres">
      <dgm:prSet presAssocID="{7889EBA2-436C-4DBC-989B-B5F1C68073C7}" presName="parentText" presStyleLbl="node1" presStyleIdx="0" presStyleCnt="2" custLinFactY="-1416" custLinFactNeighborX="-6098" custLinFactNeighborY="-100000">
        <dgm:presLayoutVars>
          <dgm:chMax val="0"/>
          <dgm:bulletEnabled val="1"/>
        </dgm:presLayoutVars>
      </dgm:prSet>
      <dgm:spPr/>
      <dgm:t>
        <a:bodyPr/>
        <a:lstStyle/>
        <a:p>
          <a:endParaRPr lang="es-AR"/>
        </a:p>
      </dgm:t>
    </dgm:pt>
    <dgm:pt modelId="{7E1E1858-BCEF-4AC2-BBC2-3A60B5428B27}" type="pres">
      <dgm:prSet presAssocID="{7889EBA2-436C-4DBC-989B-B5F1C68073C7}" presName="childText" presStyleLbl="revTx" presStyleIdx="0" presStyleCnt="2">
        <dgm:presLayoutVars>
          <dgm:bulletEnabled val="1"/>
        </dgm:presLayoutVars>
      </dgm:prSet>
      <dgm:spPr/>
      <dgm:t>
        <a:bodyPr/>
        <a:lstStyle/>
        <a:p>
          <a:endParaRPr lang="es-AR"/>
        </a:p>
      </dgm:t>
    </dgm:pt>
    <dgm:pt modelId="{B42B3C9A-6262-438A-B738-1B58BDF42042}" type="pres">
      <dgm:prSet presAssocID="{FBCC4F3D-7030-471E-A422-7154A5906C71}" presName="parentText" presStyleLbl="node1" presStyleIdx="1" presStyleCnt="2">
        <dgm:presLayoutVars>
          <dgm:chMax val="0"/>
          <dgm:bulletEnabled val="1"/>
        </dgm:presLayoutVars>
      </dgm:prSet>
      <dgm:spPr/>
      <dgm:t>
        <a:bodyPr/>
        <a:lstStyle/>
        <a:p>
          <a:endParaRPr lang="es-AR"/>
        </a:p>
      </dgm:t>
    </dgm:pt>
    <dgm:pt modelId="{2E3A3291-F0FF-4D74-A63C-359E49D32100}" type="pres">
      <dgm:prSet presAssocID="{FBCC4F3D-7030-471E-A422-7154A5906C71}" presName="childText" presStyleLbl="revTx" presStyleIdx="1" presStyleCnt="2">
        <dgm:presLayoutVars>
          <dgm:bulletEnabled val="1"/>
        </dgm:presLayoutVars>
      </dgm:prSet>
      <dgm:spPr/>
      <dgm:t>
        <a:bodyPr/>
        <a:lstStyle/>
        <a:p>
          <a:endParaRPr lang="es-AR"/>
        </a:p>
      </dgm:t>
    </dgm:pt>
  </dgm:ptLst>
  <dgm:cxnLst>
    <dgm:cxn modelId="{A7E86D4C-FF93-4DEE-A311-171ACBD2B0B1}" srcId="{D227B161-C5A9-41C1-B9A0-D574658C708D}" destId="{FBCC4F3D-7030-471E-A422-7154A5906C71}" srcOrd="1" destOrd="0" parTransId="{B8F89717-F023-47FB-8C3E-0B8BA5BB146A}" sibTransId="{267B91E3-F39B-4597-AB4D-7A834611E922}"/>
    <dgm:cxn modelId="{516C4726-0BBB-4E22-9803-2434C6E6027D}" srcId="{7889EBA2-436C-4DBC-989B-B5F1C68073C7}" destId="{EB128929-0C09-4929-8BDA-9E83BB4C7AD3}" srcOrd="0" destOrd="0" parTransId="{7C2F7A01-CFF3-43AF-AE04-F4EF7CBD551C}" sibTransId="{46DBC7E3-13C1-4088-9FE2-22F5C5018574}"/>
    <dgm:cxn modelId="{1D6BDDCD-4B2A-4018-B29F-BD431F33E84C}" type="presOf" srcId="{01F28FC1-8073-4AC4-BFA0-1F84F01FAD51}" destId="{2E3A3291-F0FF-4D74-A63C-359E49D32100}" srcOrd="0" destOrd="0" presId="urn:microsoft.com/office/officeart/2005/8/layout/vList2"/>
    <dgm:cxn modelId="{3EE6BCFC-E705-4C50-B775-9DFE30D5D26B}" srcId="{D227B161-C5A9-41C1-B9A0-D574658C708D}" destId="{7889EBA2-436C-4DBC-989B-B5F1C68073C7}" srcOrd="0" destOrd="0" parTransId="{044D74B3-E24E-452F-BAD7-8FA36AE58BF2}" sibTransId="{31CFA825-7210-4C83-A460-88B6FC3B6855}"/>
    <dgm:cxn modelId="{F3F97B25-59A8-4E2D-B50C-AC0ADDDD2789}" type="presOf" srcId="{FBCC4F3D-7030-471E-A422-7154A5906C71}" destId="{B42B3C9A-6262-438A-B738-1B58BDF42042}" srcOrd="0" destOrd="0" presId="urn:microsoft.com/office/officeart/2005/8/layout/vList2"/>
    <dgm:cxn modelId="{1D87BFE5-2648-49F0-AAC4-CD1E06778AE5}" type="presOf" srcId="{EB128929-0C09-4929-8BDA-9E83BB4C7AD3}" destId="{7E1E1858-BCEF-4AC2-BBC2-3A60B5428B27}" srcOrd="0" destOrd="0" presId="urn:microsoft.com/office/officeart/2005/8/layout/vList2"/>
    <dgm:cxn modelId="{28B543D6-B67B-4760-B095-411F17641878}" srcId="{FBCC4F3D-7030-471E-A422-7154A5906C71}" destId="{01F28FC1-8073-4AC4-BFA0-1F84F01FAD51}" srcOrd="0" destOrd="0" parTransId="{D8835DA3-90DC-4C3C-A3FF-07C4B57EFFCD}" sibTransId="{A84D9C40-B364-47D6-87F9-63807DE91239}"/>
    <dgm:cxn modelId="{8086D0C6-7846-400F-B811-336D697A4508}" type="presOf" srcId="{7889EBA2-436C-4DBC-989B-B5F1C68073C7}" destId="{180281FB-DA82-4149-B5A2-4EC01F86C8CB}" srcOrd="0" destOrd="0" presId="urn:microsoft.com/office/officeart/2005/8/layout/vList2"/>
    <dgm:cxn modelId="{E0DE17AA-C6DC-47F9-B5F1-6CCF4870942E}" type="presOf" srcId="{D227B161-C5A9-41C1-B9A0-D574658C708D}" destId="{11104B05-3241-469C-B3A5-6C7E6646E3EE}" srcOrd="0" destOrd="0" presId="urn:microsoft.com/office/officeart/2005/8/layout/vList2"/>
    <dgm:cxn modelId="{2437E370-AE44-4B60-8F57-8C7139C574DC}" type="presParOf" srcId="{11104B05-3241-469C-B3A5-6C7E6646E3EE}" destId="{180281FB-DA82-4149-B5A2-4EC01F86C8CB}" srcOrd="0" destOrd="0" presId="urn:microsoft.com/office/officeart/2005/8/layout/vList2"/>
    <dgm:cxn modelId="{3CE2C15F-EF91-47FF-970B-4C0BC554AD52}" type="presParOf" srcId="{11104B05-3241-469C-B3A5-6C7E6646E3EE}" destId="{7E1E1858-BCEF-4AC2-BBC2-3A60B5428B27}" srcOrd="1" destOrd="0" presId="urn:microsoft.com/office/officeart/2005/8/layout/vList2"/>
    <dgm:cxn modelId="{0975AC54-C266-4D9D-9BB7-A4DC639B6563}" type="presParOf" srcId="{11104B05-3241-469C-B3A5-6C7E6646E3EE}" destId="{B42B3C9A-6262-438A-B738-1B58BDF42042}" srcOrd="2" destOrd="0" presId="urn:microsoft.com/office/officeart/2005/8/layout/vList2"/>
    <dgm:cxn modelId="{5C27BCDE-1965-48E8-803C-237668C4F5D6}" type="presParOf" srcId="{11104B05-3241-469C-B3A5-6C7E6646E3EE}" destId="{2E3A3291-F0FF-4D74-A63C-359E49D3210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E380D-A6FA-499E-9309-8A5FB1FADCB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s-AR"/>
        </a:p>
      </dgm:t>
    </dgm:pt>
    <dgm:pt modelId="{BA340A1C-828F-4C0B-9C61-C30BFADA0C81}">
      <dgm:prSet phldrT="[Texto]"/>
      <dgm:spPr>
        <a:solidFill>
          <a:srgbClr val="FFC000">
            <a:alpha val="50000"/>
          </a:srgbClr>
        </a:solidFill>
      </dgm:spPr>
      <dgm:t>
        <a:bodyPr/>
        <a:lstStyle/>
        <a:p>
          <a:r>
            <a:rPr lang="es-AR" dirty="0"/>
            <a:t>Indicadores de Sostenibilidad</a:t>
          </a:r>
        </a:p>
      </dgm:t>
    </dgm:pt>
    <dgm:pt modelId="{919CC4F1-CDBB-40EC-8968-1827BE91693F}" type="parTrans" cxnId="{659585FF-DA0A-42DE-AAD2-F9599A46AA00}">
      <dgm:prSet/>
      <dgm:spPr/>
      <dgm:t>
        <a:bodyPr/>
        <a:lstStyle/>
        <a:p>
          <a:endParaRPr lang="es-AR"/>
        </a:p>
      </dgm:t>
    </dgm:pt>
    <dgm:pt modelId="{D5AE01EB-7082-4EC3-B7F5-D3F809EA369D}" type="sibTrans" cxnId="{659585FF-DA0A-42DE-AAD2-F9599A46AA00}">
      <dgm:prSet/>
      <dgm:spPr/>
      <dgm:t>
        <a:bodyPr/>
        <a:lstStyle/>
        <a:p>
          <a:endParaRPr lang="es-AR"/>
        </a:p>
      </dgm:t>
    </dgm:pt>
    <dgm:pt modelId="{EBF488FC-2A7C-4FAF-8879-2E5E2BF28124}">
      <dgm:prSet phldrT="[Texto]"/>
      <dgm:spPr>
        <a:solidFill>
          <a:srgbClr val="00B050">
            <a:alpha val="50000"/>
          </a:srgbClr>
        </a:solidFill>
      </dgm:spPr>
      <dgm:t>
        <a:bodyPr/>
        <a:lstStyle/>
        <a:p>
          <a:r>
            <a:rPr lang="es-AR" dirty="0"/>
            <a:t>Indicadores Ecológicos</a:t>
          </a:r>
        </a:p>
      </dgm:t>
    </dgm:pt>
    <dgm:pt modelId="{775066FC-BA7B-46A8-A4AC-1943596E888A}" type="parTrans" cxnId="{9D3493B6-25F0-43EE-BF24-BF6D22CCCEBE}">
      <dgm:prSet/>
      <dgm:spPr/>
      <dgm:t>
        <a:bodyPr/>
        <a:lstStyle/>
        <a:p>
          <a:endParaRPr lang="es-AR"/>
        </a:p>
      </dgm:t>
    </dgm:pt>
    <dgm:pt modelId="{E225766E-CE47-4DB2-8965-F3B1C574C99A}" type="sibTrans" cxnId="{9D3493B6-25F0-43EE-BF24-BF6D22CCCEBE}">
      <dgm:prSet/>
      <dgm:spPr/>
      <dgm:t>
        <a:bodyPr/>
        <a:lstStyle/>
        <a:p>
          <a:endParaRPr lang="es-AR"/>
        </a:p>
      </dgm:t>
    </dgm:pt>
    <dgm:pt modelId="{26DFED3C-669E-41F3-AA2E-BE5CB082361C}">
      <dgm:prSet phldrT="[Texto]"/>
      <dgm:spPr>
        <a:solidFill>
          <a:srgbClr val="00B0F0">
            <a:alpha val="50000"/>
          </a:srgbClr>
        </a:solidFill>
      </dgm:spPr>
      <dgm:t>
        <a:bodyPr/>
        <a:lstStyle/>
        <a:p>
          <a:r>
            <a:rPr lang="es-AR" dirty="0"/>
            <a:t>Indicadores Sociales</a:t>
          </a:r>
        </a:p>
      </dgm:t>
    </dgm:pt>
    <dgm:pt modelId="{431FE43D-DB9D-4D33-99BE-DEED0F2E8CE1}" type="parTrans" cxnId="{CCE9319F-8967-42CF-8C53-E91D3810B7A2}">
      <dgm:prSet/>
      <dgm:spPr/>
      <dgm:t>
        <a:bodyPr/>
        <a:lstStyle/>
        <a:p>
          <a:endParaRPr lang="es-AR"/>
        </a:p>
      </dgm:t>
    </dgm:pt>
    <dgm:pt modelId="{50DC8086-579B-46B2-961D-A8D22C271880}" type="sibTrans" cxnId="{CCE9319F-8967-42CF-8C53-E91D3810B7A2}">
      <dgm:prSet/>
      <dgm:spPr/>
      <dgm:t>
        <a:bodyPr/>
        <a:lstStyle/>
        <a:p>
          <a:endParaRPr lang="es-AR"/>
        </a:p>
      </dgm:t>
    </dgm:pt>
    <dgm:pt modelId="{9157DD5D-43BD-4A34-AC94-708BA9724A6E}">
      <dgm:prSet phldrT="[Texto]"/>
      <dgm:spPr>
        <a:solidFill>
          <a:srgbClr val="7030A0">
            <a:alpha val="50000"/>
          </a:srgbClr>
        </a:solidFill>
      </dgm:spPr>
      <dgm:t>
        <a:bodyPr/>
        <a:lstStyle/>
        <a:p>
          <a:r>
            <a:rPr lang="es-AR" dirty="0"/>
            <a:t>Indicadores Políticos o Institucionales</a:t>
          </a:r>
        </a:p>
      </dgm:t>
    </dgm:pt>
    <dgm:pt modelId="{21BC3A63-E043-473F-822D-FB803CCB5EF3}" type="parTrans" cxnId="{4BE1611B-B966-4675-98A7-2983CA0DBA8C}">
      <dgm:prSet/>
      <dgm:spPr/>
      <dgm:t>
        <a:bodyPr/>
        <a:lstStyle/>
        <a:p>
          <a:endParaRPr lang="es-AR"/>
        </a:p>
      </dgm:t>
    </dgm:pt>
    <dgm:pt modelId="{DA7573C0-89BA-4F2F-B3CE-D9E6E7C7DA63}" type="sibTrans" cxnId="{4BE1611B-B966-4675-98A7-2983CA0DBA8C}">
      <dgm:prSet/>
      <dgm:spPr/>
      <dgm:t>
        <a:bodyPr/>
        <a:lstStyle/>
        <a:p>
          <a:endParaRPr lang="es-AR"/>
        </a:p>
      </dgm:t>
    </dgm:pt>
    <dgm:pt modelId="{F9BD4747-EDD0-4E9E-AAF3-09337657E30D}">
      <dgm:prSet phldrT="[Texto]"/>
      <dgm:spPr>
        <a:solidFill>
          <a:srgbClr val="C00000">
            <a:alpha val="50000"/>
          </a:srgbClr>
        </a:solidFill>
      </dgm:spPr>
      <dgm:t>
        <a:bodyPr/>
        <a:lstStyle/>
        <a:p>
          <a:r>
            <a:rPr lang="es-AR" dirty="0"/>
            <a:t>Indicadores</a:t>
          </a:r>
        </a:p>
        <a:p>
          <a:r>
            <a:rPr lang="es-AR" dirty="0"/>
            <a:t>Económicos</a:t>
          </a:r>
        </a:p>
      </dgm:t>
    </dgm:pt>
    <dgm:pt modelId="{E6837951-A64D-4AA6-BE23-270516DA63B6}" type="parTrans" cxnId="{5B7F28EA-B824-4A37-8E14-D2A978F3CBD4}">
      <dgm:prSet/>
      <dgm:spPr/>
      <dgm:t>
        <a:bodyPr/>
        <a:lstStyle/>
        <a:p>
          <a:endParaRPr lang="es-AR"/>
        </a:p>
      </dgm:t>
    </dgm:pt>
    <dgm:pt modelId="{DEC20C19-50C9-4907-A810-5513D2CEBB5F}" type="sibTrans" cxnId="{5B7F28EA-B824-4A37-8E14-D2A978F3CBD4}">
      <dgm:prSet/>
      <dgm:spPr/>
      <dgm:t>
        <a:bodyPr/>
        <a:lstStyle/>
        <a:p>
          <a:endParaRPr lang="es-AR"/>
        </a:p>
      </dgm:t>
    </dgm:pt>
    <dgm:pt modelId="{03A33393-49BD-4712-9B22-698090776D37}" type="pres">
      <dgm:prSet presAssocID="{5DDE380D-A6FA-499E-9309-8A5FB1FADCB6}" presName="composite" presStyleCnt="0">
        <dgm:presLayoutVars>
          <dgm:chMax val="1"/>
          <dgm:dir/>
          <dgm:resizeHandles val="exact"/>
        </dgm:presLayoutVars>
      </dgm:prSet>
      <dgm:spPr/>
      <dgm:t>
        <a:bodyPr/>
        <a:lstStyle/>
        <a:p>
          <a:endParaRPr lang="es-AR"/>
        </a:p>
      </dgm:t>
    </dgm:pt>
    <dgm:pt modelId="{DA6F6A03-41F8-4EC3-A924-952D09913735}" type="pres">
      <dgm:prSet presAssocID="{5DDE380D-A6FA-499E-9309-8A5FB1FADCB6}" presName="radial" presStyleCnt="0">
        <dgm:presLayoutVars>
          <dgm:animLvl val="ctr"/>
        </dgm:presLayoutVars>
      </dgm:prSet>
      <dgm:spPr/>
    </dgm:pt>
    <dgm:pt modelId="{DFA55812-D528-48DB-834A-080F0AF2D4C8}" type="pres">
      <dgm:prSet presAssocID="{BA340A1C-828F-4C0B-9C61-C30BFADA0C81}" presName="centerShape" presStyleLbl="vennNode1" presStyleIdx="0" presStyleCnt="5"/>
      <dgm:spPr/>
      <dgm:t>
        <a:bodyPr/>
        <a:lstStyle/>
        <a:p>
          <a:endParaRPr lang="es-AR"/>
        </a:p>
      </dgm:t>
    </dgm:pt>
    <dgm:pt modelId="{C62D9014-893E-4628-B762-DABFBC7691DD}" type="pres">
      <dgm:prSet presAssocID="{EBF488FC-2A7C-4FAF-8879-2E5E2BF28124}" presName="node" presStyleLbl="vennNode1" presStyleIdx="1" presStyleCnt="5" custScaleX="187275" custScaleY="172498">
        <dgm:presLayoutVars>
          <dgm:bulletEnabled val="1"/>
        </dgm:presLayoutVars>
      </dgm:prSet>
      <dgm:spPr/>
      <dgm:t>
        <a:bodyPr/>
        <a:lstStyle/>
        <a:p>
          <a:endParaRPr lang="es-AR"/>
        </a:p>
      </dgm:t>
    </dgm:pt>
    <dgm:pt modelId="{81658287-7A1B-4333-81FE-B6EAB0D7B512}" type="pres">
      <dgm:prSet presAssocID="{26DFED3C-669E-41F3-AA2E-BE5CB082361C}" presName="node" presStyleLbl="vennNode1" presStyleIdx="2" presStyleCnt="5" custScaleX="188066" custScaleY="163112">
        <dgm:presLayoutVars>
          <dgm:bulletEnabled val="1"/>
        </dgm:presLayoutVars>
      </dgm:prSet>
      <dgm:spPr/>
      <dgm:t>
        <a:bodyPr/>
        <a:lstStyle/>
        <a:p>
          <a:endParaRPr lang="es-AR"/>
        </a:p>
      </dgm:t>
    </dgm:pt>
    <dgm:pt modelId="{2B9FDECC-985E-4D20-BA32-7B99F73B50E2}" type="pres">
      <dgm:prSet presAssocID="{9157DD5D-43BD-4A34-AC94-708BA9724A6E}" presName="node" presStyleLbl="vennNode1" presStyleIdx="3" presStyleCnt="5" custScaleX="189422" custScaleY="173279">
        <dgm:presLayoutVars>
          <dgm:bulletEnabled val="1"/>
        </dgm:presLayoutVars>
      </dgm:prSet>
      <dgm:spPr/>
      <dgm:t>
        <a:bodyPr/>
        <a:lstStyle/>
        <a:p>
          <a:endParaRPr lang="es-AR"/>
        </a:p>
      </dgm:t>
    </dgm:pt>
    <dgm:pt modelId="{6FA0853C-A59A-42CC-8262-15F327706D6D}" type="pres">
      <dgm:prSet presAssocID="{F9BD4747-EDD0-4E9E-AAF3-09337657E30D}" presName="node" presStyleLbl="vennNode1" presStyleIdx="4" presStyleCnt="5" custScaleX="178372" custScaleY="165495">
        <dgm:presLayoutVars>
          <dgm:bulletEnabled val="1"/>
        </dgm:presLayoutVars>
      </dgm:prSet>
      <dgm:spPr/>
      <dgm:t>
        <a:bodyPr/>
        <a:lstStyle/>
        <a:p>
          <a:endParaRPr lang="es-AR"/>
        </a:p>
      </dgm:t>
    </dgm:pt>
  </dgm:ptLst>
  <dgm:cxnLst>
    <dgm:cxn modelId="{9D3493B6-25F0-43EE-BF24-BF6D22CCCEBE}" srcId="{BA340A1C-828F-4C0B-9C61-C30BFADA0C81}" destId="{EBF488FC-2A7C-4FAF-8879-2E5E2BF28124}" srcOrd="0" destOrd="0" parTransId="{775066FC-BA7B-46A8-A4AC-1943596E888A}" sibTransId="{E225766E-CE47-4DB2-8965-F3B1C574C99A}"/>
    <dgm:cxn modelId="{4BE1611B-B966-4675-98A7-2983CA0DBA8C}" srcId="{BA340A1C-828F-4C0B-9C61-C30BFADA0C81}" destId="{9157DD5D-43BD-4A34-AC94-708BA9724A6E}" srcOrd="2" destOrd="0" parTransId="{21BC3A63-E043-473F-822D-FB803CCB5EF3}" sibTransId="{DA7573C0-89BA-4F2F-B3CE-D9E6E7C7DA63}"/>
    <dgm:cxn modelId="{CCE9319F-8967-42CF-8C53-E91D3810B7A2}" srcId="{BA340A1C-828F-4C0B-9C61-C30BFADA0C81}" destId="{26DFED3C-669E-41F3-AA2E-BE5CB082361C}" srcOrd="1" destOrd="0" parTransId="{431FE43D-DB9D-4D33-99BE-DEED0F2E8CE1}" sibTransId="{50DC8086-579B-46B2-961D-A8D22C271880}"/>
    <dgm:cxn modelId="{7860A534-7F96-4F19-9575-ED38713006B9}" type="presOf" srcId="{5DDE380D-A6FA-499E-9309-8A5FB1FADCB6}" destId="{03A33393-49BD-4712-9B22-698090776D37}" srcOrd="0" destOrd="0" presId="urn:microsoft.com/office/officeart/2005/8/layout/radial3"/>
    <dgm:cxn modelId="{98304CC4-3F2C-40D7-AF92-3BCC9364AE31}" type="presOf" srcId="{BA340A1C-828F-4C0B-9C61-C30BFADA0C81}" destId="{DFA55812-D528-48DB-834A-080F0AF2D4C8}" srcOrd="0" destOrd="0" presId="urn:microsoft.com/office/officeart/2005/8/layout/radial3"/>
    <dgm:cxn modelId="{5B7F28EA-B824-4A37-8E14-D2A978F3CBD4}" srcId="{BA340A1C-828F-4C0B-9C61-C30BFADA0C81}" destId="{F9BD4747-EDD0-4E9E-AAF3-09337657E30D}" srcOrd="3" destOrd="0" parTransId="{E6837951-A64D-4AA6-BE23-270516DA63B6}" sibTransId="{DEC20C19-50C9-4907-A810-5513D2CEBB5F}"/>
    <dgm:cxn modelId="{6591C62A-57EF-4774-8333-730E45C05618}" type="presOf" srcId="{9157DD5D-43BD-4A34-AC94-708BA9724A6E}" destId="{2B9FDECC-985E-4D20-BA32-7B99F73B50E2}" srcOrd="0" destOrd="0" presId="urn:microsoft.com/office/officeart/2005/8/layout/radial3"/>
    <dgm:cxn modelId="{E93E4CF6-4955-4252-8843-EB27F968A3BF}" type="presOf" srcId="{F9BD4747-EDD0-4E9E-AAF3-09337657E30D}" destId="{6FA0853C-A59A-42CC-8262-15F327706D6D}" srcOrd="0" destOrd="0" presId="urn:microsoft.com/office/officeart/2005/8/layout/radial3"/>
    <dgm:cxn modelId="{EFA9D0DA-08D2-4F4F-BA2D-032A20371654}" type="presOf" srcId="{26DFED3C-669E-41F3-AA2E-BE5CB082361C}" destId="{81658287-7A1B-4333-81FE-B6EAB0D7B512}" srcOrd="0" destOrd="0" presId="urn:microsoft.com/office/officeart/2005/8/layout/radial3"/>
    <dgm:cxn modelId="{F86B567B-6BEC-4A99-A71F-D6E561305865}" type="presOf" srcId="{EBF488FC-2A7C-4FAF-8879-2E5E2BF28124}" destId="{C62D9014-893E-4628-B762-DABFBC7691DD}" srcOrd="0" destOrd="0" presId="urn:microsoft.com/office/officeart/2005/8/layout/radial3"/>
    <dgm:cxn modelId="{659585FF-DA0A-42DE-AAD2-F9599A46AA00}" srcId="{5DDE380D-A6FA-499E-9309-8A5FB1FADCB6}" destId="{BA340A1C-828F-4C0B-9C61-C30BFADA0C81}" srcOrd="0" destOrd="0" parTransId="{919CC4F1-CDBB-40EC-8968-1827BE91693F}" sibTransId="{D5AE01EB-7082-4EC3-B7F5-D3F809EA369D}"/>
    <dgm:cxn modelId="{884860FF-A796-47DE-92C3-CE83EB1AC390}" type="presParOf" srcId="{03A33393-49BD-4712-9B22-698090776D37}" destId="{DA6F6A03-41F8-4EC3-A924-952D09913735}" srcOrd="0" destOrd="0" presId="urn:microsoft.com/office/officeart/2005/8/layout/radial3"/>
    <dgm:cxn modelId="{5DE3F859-F9A0-4090-8CFA-00CC9FCD0456}" type="presParOf" srcId="{DA6F6A03-41F8-4EC3-A924-952D09913735}" destId="{DFA55812-D528-48DB-834A-080F0AF2D4C8}" srcOrd="0" destOrd="0" presId="urn:microsoft.com/office/officeart/2005/8/layout/radial3"/>
    <dgm:cxn modelId="{97EBE0D8-32D9-4960-B417-23115B382D23}" type="presParOf" srcId="{DA6F6A03-41F8-4EC3-A924-952D09913735}" destId="{C62D9014-893E-4628-B762-DABFBC7691DD}" srcOrd="1" destOrd="0" presId="urn:microsoft.com/office/officeart/2005/8/layout/radial3"/>
    <dgm:cxn modelId="{114CFB1A-58E1-44BD-BA01-A41B5BF470F2}" type="presParOf" srcId="{DA6F6A03-41F8-4EC3-A924-952D09913735}" destId="{81658287-7A1B-4333-81FE-B6EAB0D7B512}" srcOrd="2" destOrd="0" presId="urn:microsoft.com/office/officeart/2005/8/layout/radial3"/>
    <dgm:cxn modelId="{56F37FD2-6F22-4744-A492-363B57D014E6}" type="presParOf" srcId="{DA6F6A03-41F8-4EC3-A924-952D09913735}" destId="{2B9FDECC-985E-4D20-BA32-7B99F73B50E2}" srcOrd="3" destOrd="0" presId="urn:microsoft.com/office/officeart/2005/8/layout/radial3"/>
    <dgm:cxn modelId="{3093DACE-212E-4F47-B62C-9D674CEB4C57}" type="presParOf" srcId="{DA6F6A03-41F8-4EC3-A924-952D09913735}" destId="{6FA0853C-A59A-42CC-8262-15F327706D6D}"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0235D-4669-4100-85C5-DD07DE586E44}" type="doc">
      <dgm:prSet loTypeId="urn:microsoft.com/office/officeart/2005/8/layout/venn1" loCatId="relationship" qsTypeId="urn:microsoft.com/office/officeart/2005/8/quickstyle/simple1" qsCatId="simple" csTypeId="urn:microsoft.com/office/officeart/2005/8/colors/colorful5" csCatId="colorful" phldr="1"/>
      <dgm:spPr/>
    </dgm:pt>
    <dgm:pt modelId="{FE7F75BD-966C-4E1E-A157-355F9A10B96D}">
      <dgm:prSet phldrT="[Texto]"/>
      <dgm:spPr>
        <a:solidFill>
          <a:srgbClr val="FFC000">
            <a:alpha val="50000"/>
          </a:srgbClr>
        </a:solidFill>
      </dgm:spPr>
      <dgm:t>
        <a:bodyPr/>
        <a:lstStyle/>
        <a:p>
          <a:r>
            <a:rPr lang="es-ES_tradnl" dirty="0" smtClean="0"/>
            <a:t>Social</a:t>
          </a:r>
          <a:endParaRPr lang="es-AR" dirty="0"/>
        </a:p>
      </dgm:t>
    </dgm:pt>
    <dgm:pt modelId="{F2251352-F227-4569-B144-6738CFEF61E6}" type="parTrans" cxnId="{6EB57924-26F4-4B8D-9827-A09C2C1CA4FD}">
      <dgm:prSet/>
      <dgm:spPr/>
      <dgm:t>
        <a:bodyPr/>
        <a:lstStyle/>
        <a:p>
          <a:endParaRPr lang="es-AR"/>
        </a:p>
      </dgm:t>
    </dgm:pt>
    <dgm:pt modelId="{4549E84D-8633-43CC-8602-B19C871A42D5}" type="sibTrans" cxnId="{6EB57924-26F4-4B8D-9827-A09C2C1CA4FD}">
      <dgm:prSet/>
      <dgm:spPr/>
      <dgm:t>
        <a:bodyPr/>
        <a:lstStyle/>
        <a:p>
          <a:endParaRPr lang="es-AR"/>
        </a:p>
      </dgm:t>
    </dgm:pt>
    <dgm:pt modelId="{6BBA586F-FFE6-4A1E-95CA-B868D791797A}">
      <dgm:prSet phldrT="[Texto]"/>
      <dgm:spPr>
        <a:solidFill>
          <a:srgbClr val="00B0F0">
            <a:alpha val="50000"/>
          </a:srgbClr>
        </a:solidFill>
      </dgm:spPr>
      <dgm:t>
        <a:bodyPr/>
        <a:lstStyle/>
        <a:p>
          <a:r>
            <a:rPr lang="es-ES_tradnl" dirty="0" smtClean="0"/>
            <a:t>Política</a:t>
          </a:r>
          <a:endParaRPr lang="es-AR" dirty="0"/>
        </a:p>
      </dgm:t>
    </dgm:pt>
    <dgm:pt modelId="{3A386CAF-CE19-4471-92FD-A3C4695B1F25}" type="parTrans" cxnId="{137BE015-0B6E-4105-A8F4-33833869EBC4}">
      <dgm:prSet/>
      <dgm:spPr/>
      <dgm:t>
        <a:bodyPr/>
        <a:lstStyle/>
        <a:p>
          <a:endParaRPr lang="es-AR"/>
        </a:p>
      </dgm:t>
    </dgm:pt>
    <dgm:pt modelId="{FE41B1B0-8B06-4E0C-9947-814306F3D8E3}" type="sibTrans" cxnId="{137BE015-0B6E-4105-A8F4-33833869EBC4}">
      <dgm:prSet/>
      <dgm:spPr/>
      <dgm:t>
        <a:bodyPr/>
        <a:lstStyle/>
        <a:p>
          <a:endParaRPr lang="es-AR"/>
        </a:p>
      </dgm:t>
    </dgm:pt>
    <dgm:pt modelId="{8B28F582-9DD3-4E30-BB37-BBE7247A3992}">
      <dgm:prSet phldrT="[Texto]"/>
      <dgm:spPr/>
      <dgm:t>
        <a:bodyPr/>
        <a:lstStyle/>
        <a:p>
          <a:r>
            <a:rPr lang="es-ES_tradnl" dirty="0" smtClean="0"/>
            <a:t>Económica</a:t>
          </a:r>
          <a:endParaRPr lang="es-AR" dirty="0"/>
        </a:p>
      </dgm:t>
    </dgm:pt>
    <dgm:pt modelId="{FAB13C39-126A-4E33-AB42-83F6CCD5D38F}" type="parTrans" cxnId="{15BFBC86-FBF9-4693-BC21-6AFE508C9BBF}">
      <dgm:prSet/>
      <dgm:spPr/>
      <dgm:t>
        <a:bodyPr/>
        <a:lstStyle/>
        <a:p>
          <a:endParaRPr lang="es-AR"/>
        </a:p>
      </dgm:t>
    </dgm:pt>
    <dgm:pt modelId="{67256582-9B10-4ECC-8F72-0B6E89806616}" type="sibTrans" cxnId="{15BFBC86-FBF9-4693-BC21-6AFE508C9BBF}">
      <dgm:prSet/>
      <dgm:spPr/>
      <dgm:t>
        <a:bodyPr/>
        <a:lstStyle/>
        <a:p>
          <a:endParaRPr lang="es-AR"/>
        </a:p>
      </dgm:t>
    </dgm:pt>
    <dgm:pt modelId="{7043686D-E740-4447-946A-4B3BB55F2578}">
      <dgm:prSet phldrT="[Texto]"/>
      <dgm:spPr>
        <a:solidFill>
          <a:srgbClr val="92D050">
            <a:alpha val="50000"/>
          </a:srgbClr>
        </a:solidFill>
      </dgm:spPr>
      <dgm:t>
        <a:bodyPr/>
        <a:lstStyle/>
        <a:p>
          <a:r>
            <a:rPr lang="es-ES_tradnl" dirty="0" smtClean="0"/>
            <a:t>Ecológica</a:t>
          </a:r>
          <a:endParaRPr lang="es-AR" dirty="0"/>
        </a:p>
      </dgm:t>
    </dgm:pt>
    <dgm:pt modelId="{577CA760-166B-4389-A906-C7258CF30E14}" type="parTrans" cxnId="{00C6FE78-763D-4521-AB02-726BB1A4F847}">
      <dgm:prSet/>
      <dgm:spPr/>
      <dgm:t>
        <a:bodyPr/>
        <a:lstStyle/>
        <a:p>
          <a:endParaRPr lang="es-AR"/>
        </a:p>
      </dgm:t>
    </dgm:pt>
    <dgm:pt modelId="{DA7B7932-3B7B-4E8A-BBE3-B4FD9B170F2A}" type="sibTrans" cxnId="{00C6FE78-763D-4521-AB02-726BB1A4F847}">
      <dgm:prSet/>
      <dgm:spPr/>
      <dgm:t>
        <a:bodyPr/>
        <a:lstStyle/>
        <a:p>
          <a:endParaRPr lang="es-AR"/>
        </a:p>
      </dgm:t>
    </dgm:pt>
    <dgm:pt modelId="{31689230-B510-4E8D-AA80-7B9D0E46EB05}" type="pres">
      <dgm:prSet presAssocID="{D950235D-4669-4100-85C5-DD07DE586E44}" presName="compositeShape" presStyleCnt="0">
        <dgm:presLayoutVars>
          <dgm:chMax val="7"/>
          <dgm:dir/>
          <dgm:resizeHandles val="exact"/>
        </dgm:presLayoutVars>
      </dgm:prSet>
      <dgm:spPr/>
    </dgm:pt>
    <dgm:pt modelId="{DB909616-848B-44DF-BA1C-99E1696229EA}" type="pres">
      <dgm:prSet presAssocID="{FE7F75BD-966C-4E1E-A157-355F9A10B96D}" presName="circ1" presStyleLbl="vennNode1" presStyleIdx="0" presStyleCnt="4" custLinFactNeighborX="-202" custLinFactNeighborY="1517"/>
      <dgm:spPr/>
      <dgm:t>
        <a:bodyPr/>
        <a:lstStyle/>
        <a:p>
          <a:endParaRPr lang="es-AR"/>
        </a:p>
      </dgm:t>
    </dgm:pt>
    <dgm:pt modelId="{CA125692-51A5-4D9A-B53D-F1DED6467A34}" type="pres">
      <dgm:prSet presAssocID="{FE7F75BD-966C-4E1E-A157-355F9A10B96D}" presName="circ1Tx" presStyleLbl="revTx" presStyleIdx="0" presStyleCnt="0">
        <dgm:presLayoutVars>
          <dgm:chMax val="0"/>
          <dgm:chPref val="0"/>
          <dgm:bulletEnabled val="1"/>
        </dgm:presLayoutVars>
      </dgm:prSet>
      <dgm:spPr/>
      <dgm:t>
        <a:bodyPr/>
        <a:lstStyle/>
        <a:p>
          <a:endParaRPr lang="es-AR"/>
        </a:p>
      </dgm:t>
    </dgm:pt>
    <dgm:pt modelId="{2BD9EFEB-7354-47B9-A84D-39C6B58BC61C}" type="pres">
      <dgm:prSet presAssocID="{7043686D-E740-4447-946A-4B3BB55F2578}" presName="circ2" presStyleLbl="vennNode1" presStyleIdx="1" presStyleCnt="4" custLinFactNeighborX="-202" custLinFactNeighborY="1517"/>
      <dgm:spPr/>
      <dgm:t>
        <a:bodyPr/>
        <a:lstStyle/>
        <a:p>
          <a:endParaRPr lang="es-AR"/>
        </a:p>
      </dgm:t>
    </dgm:pt>
    <dgm:pt modelId="{8DACD015-8B70-4A26-8EEF-F42844BBB60E}" type="pres">
      <dgm:prSet presAssocID="{7043686D-E740-4447-946A-4B3BB55F2578}" presName="circ2Tx" presStyleLbl="revTx" presStyleIdx="0" presStyleCnt="0">
        <dgm:presLayoutVars>
          <dgm:chMax val="0"/>
          <dgm:chPref val="0"/>
          <dgm:bulletEnabled val="1"/>
        </dgm:presLayoutVars>
      </dgm:prSet>
      <dgm:spPr/>
      <dgm:t>
        <a:bodyPr/>
        <a:lstStyle/>
        <a:p>
          <a:endParaRPr lang="es-AR"/>
        </a:p>
      </dgm:t>
    </dgm:pt>
    <dgm:pt modelId="{31D8C49D-312D-4566-948B-6E8082253D91}" type="pres">
      <dgm:prSet presAssocID="{6BBA586F-FFE6-4A1E-95CA-B868D791797A}" presName="circ3" presStyleLbl="vennNode1" presStyleIdx="2" presStyleCnt="4"/>
      <dgm:spPr/>
      <dgm:t>
        <a:bodyPr/>
        <a:lstStyle/>
        <a:p>
          <a:endParaRPr lang="es-AR"/>
        </a:p>
      </dgm:t>
    </dgm:pt>
    <dgm:pt modelId="{5DDDE947-2538-4F83-BED8-6EC24A705611}" type="pres">
      <dgm:prSet presAssocID="{6BBA586F-FFE6-4A1E-95CA-B868D791797A}" presName="circ3Tx" presStyleLbl="revTx" presStyleIdx="0" presStyleCnt="0">
        <dgm:presLayoutVars>
          <dgm:chMax val="0"/>
          <dgm:chPref val="0"/>
          <dgm:bulletEnabled val="1"/>
        </dgm:presLayoutVars>
      </dgm:prSet>
      <dgm:spPr/>
      <dgm:t>
        <a:bodyPr/>
        <a:lstStyle/>
        <a:p>
          <a:endParaRPr lang="es-AR"/>
        </a:p>
      </dgm:t>
    </dgm:pt>
    <dgm:pt modelId="{39138675-E353-464F-8E35-DF1DD36009AB}" type="pres">
      <dgm:prSet presAssocID="{8B28F582-9DD3-4E30-BB37-BBE7247A3992}" presName="circ4" presStyleLbl="vennNode1" presStyleIdx="3" presStyleCnt="4"/>
      <dgm:spPr/>
      <dgm:t>
        <a:bodyPr/>
        <a:lstStyle/>
        <a:p>
          <a:endParaRPr lang="es-AR"/>
        </a:p>
      </dgm:t>
    </dgm:pt>
    <dgm:pt modelId="{79D13CA9-CF48-40BB-B91B-9EE3BEDC69C5}" type="pres">
      <dgm:prSet presAssocID="{8B28F582-9DD3-4E30-BB37-BBE7247A3992}" presName="circ4Tx" presStyleLbl="revTx" presStyleIdx="0" presStyleCnt="0">
        <dgm:presLayoutVars>
          <dgm:chMax val="0"/>
          <dgm:chPref val="0"/>
          <dgm:bulletEnabled val="1"/>
        </dgm:presLayoutVars>
      </dgm:prSet>
      <dgm:spPr/>
      <dgm:t>
        <a:bodyPr/>
        <a:lstStyle/>
        <a:p>
          <a:endParaRPr lang="es-AR"/>
        </a:p>
      </dgm:t>
    </dgm:pt>
  </dgm:ptLst>
  <dgm:cxnLst>
    <dgm:cxn modelId="{74B040E0-C182-4E93-81E2-5F59660EA2E5}" type="presOf" srcId="{8B28F582-9DD3-4E30-BB37-BBE7247A3992}" destId="{79D13CA9-CF48-40BB-B91B-9EE3BEDC69C5}" srcOrd="1" destOrd="0" presId="urn:microsoft.com/office/officeart/2005/8/layout/venn1"/>
    <dgm:cxn modelId="{755861DD-1AF5-4CC8-9089-8DE274C81EBF}" type="presOf" srcId="{8B28F582-9DD3-4E30-BB37-BBE7247A3992}" destId="{39138675-E353-464F-8E35-DF1DD36009AB}" srcOrd="0" destOrd="0" presId="urn:microsoft.com/office/officeart/2005/8/layout/venn1"/>
    <dgm:cxn modelId="{619AEFD2-9660-47B3-99E2-8A9B0E576CB6}" type="presOf" srcId="{6BBA586F-FFE6-4A1E-95CA-B868D791797A}" destId="{31D8C49D-312D-4566-948B-6E8082253D91}" srcOrd="0" destOrd="0" presId="urn:microsoft.com/office/officeart/2005/8/layout/venn1"/>
    <dgm:cxn modelId="{15BFBC86-FBF9-4693-BC21-6AFE508C9BBF}" srcId="{D950235D-4669-4100-85C5-DD07DE586E44}" destId="{8B28F582-9DD3-4E30-BB37-BBE7247A3992}" srcOrd="3" destOrd="0" parTransId="{FAB13C39-126A-4E33-AB42-83F6CCD5D38F}" sibTransId="{67256582-9B10-4ECC-8F72-0B6E89806616}"/>
    <dgm:cxn modelId="{6EB41889-0D14-458E-9096-C3EE5CC33F4C}" type="presOf" srcId="{D950235D-4669-4100-85C5-DD07DE586E44}" destId="{31689230-B510-4E8D-AA80-7B9D0E46EB05}" srcOrd="0" destOrd="0" presId="urn:microsoft.com/office/officeart/2005/8/layout/venn1"/>
    <dgm:cxn modelId="{00C6FE78-763D-4521-AB02-726BB1A4F847}" srcId="{D950235D-4669-4100-85C5-DD07DE586E44}" destId="{7043686D-E740-4447-946A-4B3BB55F2578}" srcOrd="1" destOrd="0" parTransId="{577CA760-166B-4389-A906-C7258CF30E14}" sibTransId="{DA7B7932-3B7B-4E8A-BBE3-B4FD9B170F2A}"/>
    <dgm:cxn modelId="{EDF97D61-44E5-4A5C-AE1C-9A564E532D6F}" type="presOf" srcId="{FE7F75BD-966C-4E1E-A157-355F9A10B96D}" destId="{DB909616-848B-44DF-BA1C-99E1696229EA}" srcOrd="0" destOrd="0" presId="urn:microsoft.com/office/officeart/2005/8/layout/venn1"/>
    <dgm:cxn modelId="{6EB57924-26F4-4B8D-9827-A09C2C1CA4FD}" srcId="{D950235D-4669-4100-85C5-DD07DE586E44}" destId="{FE7F75BD-966C-4E1E-A157-355F9A10B96D}" srcOrd="0" destOrd="0" parTransId="{F2251352-F227-4569-B144-6738CFEF61E6}" sibTransId="{4549E84D-8633-43CC-8602-B19C871A42D5}"/>
    <dgm:cxn modelId="{305390ED-70E8-497F-8803-F7A4D3C9728F}" type="presOf" srcId="{7043686D-E740-4447-946A-4B3BB55F2578}" destId="{2BD9EFEB-7354-47B9-A84D-39C6B58BC61C}" srcOrd="0" destOrd="0" presId="urn:microsoft.com/office/officeart/2005/8/layout/venn1"/>
    <dgm:cxn modelId="{54182171-FD1A-4193-984F-16A2F74C5DC1}" type="presOf" srcId="{FE7F75BD-966C-4E1E-A157-355F9A10B96D}" destId="{CA125692-51A5-4D9A-B53D-F1DED6467A34}" srcOrd="1" destOrd="0" presId="urn:microsoft.com/office/officeart/2005/8/layout/venn1"/>
    <dgm:cxn modelId="{DD3324D0-7DA6-4C57-84EA-CA4EB5712AED}" type="presOf" srcId="{6BBA586F-FFE6-4A1E-95CA-B868D791797A}" destId="{5DDDE947-2538-4F83-BED8-6EC24A705611}" srcOrd="1" destOrd="0" presId="urn:microsoft.com/office/officeart/2005/8/layout/venn1"/>
    <dgm:cxn modelId="{C0F03724-3EAB-4EDD-B508-8FD704A3A798}" type="presOf" srcId="{7043686D-E740-4447-946A-4B3BB55F2578}" destId="{8DACD015-8B70-4A26-8EEF-F42844BBB60E}" srcOrd="1" destOrd="0" presId="urn:microsoft.com/office/officeart/2005/8/layout/venn1"/>
    <dgm:cxn modelId="{137BE015-0B6E-4105-A8F4-33833869EBC4}" srcId="{D950235D-4669-4100-85C5-DD07DE586E44}" destId="{6BBA586F-FFE6-4A1E-95CA-B868D791797A}" srcOrd="2" destOrd="0" parTransId="{3A386CAF-CE19-4471-92FD-A3C4695B1F25}" sibTransId="{FE41B1B0-8B06-4E0C-9947-814306F3D8E3}"/>
    <dgm:cxn modelId="{2F11FFA6-32C9-47CE-8D02-7A5BD99709A5}" type="presParOf" srcId="{31689230-B510-4E8D-AA80-7B9D0E46EB05}" destId="{DB909616-848B-44DF-BA1C-99E1696229EA}" srcOrd="0" destOrd="0" presId="urn:microsoft.com/office/officeart/2005/8/layout/venn1"/>
    <dgm:cxn modelId="{382EEA11-2EEC-454F-B80F-049CE8CE580A}" type="presParOf" srcId="{31689230-B510-4E8D-AA80-7B9D0E46EB05}" destId="{CA125692-51A5-4D9A-B53D-F1DED6467A34}" srcOrd="1" destOrd="0" presId="urn:microsoft.com/office/officeart/2005/8/layout/venn1"/>
    <dgm:cxn modelId="{78F4945C-6DB3-46FA-BF0D-29FBED4E246E}" type="presParOf" srcId="{31689230-B510-4E8D-AA80-7B9D0E46EB05}" destId="{2BD9EFEB-7354-47B9-A84D-39C6B58BC61C}" srcOrd="2" destOrd="0" presId="urn:microsoft.com/office/officeart/2005/8/layout/venn1"/>
    <dgm:cxn modelId="{D81E9FC1-C4B5-42A1-967C-7BFC4CE77767}" type="presParOf" srcId="{31689230-B510-4E8D-AA80-7B9D0E46EB05}" destId="{8DACD015-8B70-4A26-8EEF-F42844BBB60E}" srcOrd="3" destOrd="0" presId="urn:microsoft.com/office/officeart/2005/8/layout/venn1"/>
    <dgm:cxn modelId="{CF791C16-06C1-44A1-993E-5ADA5168031C}" type="presParOf" srcId="{31689230-B510-4E8D-AA80-7B9D0E46EB05}" destId="{31D8C49D-312D-4566-948B-6E8082253D91}" srcOrd="4" destOrd="0" presId="urn:microsoft.com/office/officeart/2005/8/layout/venn1"/>
    <dgm:cxn modelId="{C4339DE8-812E-4F83-B14D-1AA575F2D304}" type="presParOf" srcId="{31689230-B510-4E8D-AA80-7B9D0E46EB05}" destId="{5DDDE947-2538-4F83-BED8-6EC24A705611}" srcOrd="5" destOrd="0" presId="urn:microsoft.com/office/officeart/2005/8/layout/venn1"/>
    <dgm:cxn modelId="{BE7B405F-4CF4-45AE-8BC3-17646BAA2BBD}" type="presParOf" srcId="{31689230-B510-4E8D-AA80-7B9D0E46EB05}" destId="{39138675-E353-464F-8E35-DF1DD36009AB}" srcOrd="6" destOrd="0" presId="urn:microsoft.com/office/officeart/2005/8/layout/venn1"/>
    <dgm:cxn modelId="{BE3BED14-0227-4EEA-B2A4-884D3670F4B0}" type="presParOf" srcId="{31689230-B510-4E8D-AA80-7B9D0E46EB05}" destId="{79D13CA9-CF48-40BB-B91B-9EE3BEDC69C5}" srcOrd="7"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F471E7-B867-4762-9E1C-27A23678B4D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AR"/>
        </a:p>
      </dgm:t>
    </dgm:pt>
    <dgm:pt modelId="{0365F2A0-A0E7-4668-A6C3-7D33F453E50B}">
      <dgm:prSet phldrT="[Texto]"/>
      <dgm:spPr/>
      <dgm:t>
        <a:bodyPr/>
        <a:lstStyle/>
        <a:p>
          <a:r>
            <a:rPr lang="es-AR" dirty="0" smtClean="0"/>
            <a:t>Democratización energética</a:t>
          </a:r>
          <a:endParaRPr lang="es-AR" dirty="0"/>
        </a:p>
      </dgm:t>
    </dgm:pt>
    <dgm:pt modelId="{43697BF9-DD90-4816-959D-E8852C7DB1F8}" type="parTrans" cxnId="{39E7A3CF-A510-4A9D-BFA6-4E4EE7E6AB56}">
      <dgm:prSet/>
      <dgm:spPr/>
      <dgm:t>
        <a:bodyPr/>
        <a:lstStyle/>
        <a:p>
          <a:endParaRPr lang="es-AR"/>
        </a:p>
      </dgm:t>
    </dgm:pt>
    <dgm:pt modelId="{B8611749-860E-4376-B563-B3D08A54FD67}" type="sibTrans" cxnId="{39E7A3CF-A510-4A9D-BFA6-4E4EE7E6AB56}">
      <dgm:prSet/>
      <dgm:spPr/>
      <dgm:t>
        <a:bodyPr/>
        <a:lstStyle/>
        <a:p>
          <a:endParaRPr lang="es-AR"/>
        </a:p>
      </dgm:t>
    </dgm:pt>
    <dgm:pt modelId="{D05A752E-017D-4F65-8F35-180D4C290C18}">
      <dgm:prSet phldrT="[Texto]"/>
      <dgm:spPr>
        <a:solidFill>
          <a:schemeClr val="accent2">
            <a:lumMod val="60000"/>
            <a:lumOff val="40000"/>
          </a:schemeClr>
        </a:solidFill>
      </dgm:spPr>
      <dgm:t>
        <a:bodyPr/>
        <a:lstStyle/>
        <a:p>
          <a:r>
            <a:rPr lang="es-AR" dirty="0" smtClean="0"/>
            <a:t>¿Para que?</a:t>
          </a:r>
        </a:p>
        <a:p>
          <a:r>
            <a:rPr lang="es-AR" dirty="0" smtClean="0"/>
            <a:t>¿Qué queremos cambiar?</a:t>
          </a:r>
          <a:endParaRPr lang="es-AR" dirty="0"/>
        </a:p>
      </dgm:t>
    </dgm:pt>
    <dgm:pt modelId="{2CE315EA-6279-4548-8B7F-550E8EA6C311}" type="parTrans" cxnId="{D1A81B52-59D9-402B-88F0-7442ED06FA44}">
      <dgm:prSet/>
      <dgm:spPr/>
      <dgm:t>
        <a:bodyPr/>
        <a:lstStyle/>
        <a:p>
          <a:endParaRPr lang="es-AR"/>
        </a:p>
      </dgm:t>
    </dgm:pt>
    <dgm:pt modelId="{BCC542B2-9A0B-44A6-B4E3-E09E0084FBFD}" type="sibTrans" cxnId="{D1A81B52-59D9-402B-88F0-7442ED06FA44}">
      <dgm:prSet/>
      <dgm:spPr/>
      <dgm:t>
        <a:bodyPr/>
        <a:lstStyle/>
        <a:p>
          <a:endParaRPr lang="es-AR"/>
        </a:p>
      </dgm:t>
    </dgm:pt>
    <dgm:pt modelId="{9909D9B7-947F-4DFC-9318-F2D33DADDA90}">
      <dgm:prSet phldrT="[Texto]"/>
      <dgm:spPr>
        <a:solidFill>
          <a:schemeClr val="accent5">
            <a:lumMod val="60000"/>
            <a:lumOff val="40000"/>
          </a:schemeClr>
        </a:solidFill>
      </dgm:spPr>
      <dgm:t>
        <a:bodyPr/>
        <a:lstStyle/>
        <a:p>
          <a:r>
            <a:rPr lang="es-AR" dirty="0" smtClean="0"/>
            <a:t>Tecnologías</a:t>
          </a:r>
          <a:endParaRPr lang="es-AR" dirty="0"/>
        </a:p>
      </dgm:t>
    </dgm:pt>
    <dgm:pt modelId="{23A4FBB0-C74E-4933-8A8B-8E73BC5EAB63}" type="parTrans" cxnId="{9D8BADC5-85A9-4C3A-B2A1-6D99A46B2200}">
      <dgm:prSet/>
      <dgm:spPr/>
      <dgm:t>
        <a:bodyPr/>
        <a:lstStyle/>
        <a:p>
          <a:endParaRPr lang="es-AR"/>
        </a:p>
      </dgm:t>
    </dgm:pt>
    <dgm:pt modelId="{FDBE0602-4713-4026-B398-4A8EB521B0DC}" type="sibTrans" cxnId="{9D8BADC5-85A9-4C3A-B2A1-6D99A46B2200}">
      <dgm:prSet/>
      <dgm:spPr/>
      <dgm:t>
        <a:bodyPr/>
        <a:lstStyle/>
        <a:p>
          <a:endParaRPr lang="es-AR"/>
        </a:p>
      </dgm:t>
    </dgm:pt>
    <dgm:pt modelId="{A24FC218-2D44-46B6-865F-409C57A39D49}">
      <dgm:prSet phldrT="[Texto]"/>
      <dgm:spPr>
        <a:solidFill>
          <a:srgbClr val="00B050"/>
        </a:solidFill>
      </dgm:spPr>
      <dgm:t>
        <a:bodyPr/>
        <a:lstStyle/>
        <a:p>
          <a:r>
            <a:rPr lang="es-AR" dirty="0" smtClean="0"/>
            <a:t>Herramientas, dimensiones</a:t>
          </a:r>
          <a:endParaRPr lang="es-AR" dirty="0"/>
        </a:p>
      </dgm:t>
    </dgm:pt>
    <dgm:pt modelId="{45F281FD-0AAE-47FD-9FB8-B9399E08AA58}" type="parTrans" cxnId="{5FE71F5E-5CCB-49CE-94B1-A0ACFE895B6E}">
      <dgm:prSet/>
      <dgm:spPr/>
      <dgm:t>
        <a:bodyPr/>
        <a:lstStyle/>
        <a:p>
          <a:endParaRPr lang="es-AR"/>
        </a:p>
      </dgm:t>
    </dgm:pt>
    <dgm:pt modelId="{547C99ED-401F-4E2E-BB41-B3E5ECEEE5E4}" type="sibTrans" cxnId="{5FE71F5E-5CCB-49CE-94B1-A0ACFE895B6E}">
      <dgm:prSet/>
      <dgm:spPr/>
      <dgm:t>
        <a:bodyPr/>
        <a:lstStyle/>
        <a:p>
          <a:endParaRPr lang="es-AR"/>
        </a:p>
      </dgm:t>
    </dgm:pt>
    <dgm:pt modelId="{C07693E7-B4A6-447F-8D6B-8EAE51AD4C3A}">
      <dgm:prSet phldrT="[Texto]"/>
      <dgm:spPr>
        <a:solidFill>
          <a:schemeClr val="accent6">
            <a:lumMod val="60000"/>
            <a:lumOff val="40000"/>
          </a:schemeClr>
        </a:solidFill>
      </dgm:spPr>
      <dgm:t>
        <a:bodyPr/>
        <a:lstStyle/>
        <a:p>
          <a:r>
            <a:rPr lang="es-AR" dirty="0" smtClean="0"/>
            <a:t>Estrategias de poder</a:t>
          </a:r>
          <a:endParaRPr lang="es-AR" dirty="0"/>
        </a:p>
      </dgm:t>
    </dgm:pt>
    <dgm:pt modelId="{683BDF68-06E3-4872-81D7-A0017E52BB57}" type="parTrans" cxnId="{B920DA50-65AF-40D2-81E5-454704260266}">
      <dgm:prSet/>
      <dgm:spPr/>
      <dgm:t>
        <a:bodyPr/>
        <a:lstStyle/>
        <a:p>
          <a:endParaRPr lang="es-AR"/>
        </a:p>
      </dgm:t>
    </dgm:pt>
    <dgm:pt modelId="{543AFD8C-1775-4984-9ED7-84AC7A9471CF}" type="sibTrans" cxnId="{B920DA50-65AF-40D2-81E5-454704260266}">
      <dgm:prSet/>
      <dgm:spPr/>
      <dgm:t>
        <a:bodyPr/>
        <a:lstStyle/>
        <a:p>
          <a:endParaRPr lang="es-AR"/>
        </a:p>
      </dgm:t>
    </dgm:pt>
    <dgm:pt modelId="{FC6FE5E7-62D1-413E-8EEF-F55913695E5F}">
      <dgm:prSet phldrT="[Texto]"/>
      <dgm:spPr>
        <a:solidFill>
          <a:srgbClr val="00B0F0"/>
        </a:solidFill>
      </dgm:spPr>
      <dgm:t>
        <a:bodyPr/>
        <a:lstStyle/>
        <a:p>
          <a:r>
            <a:rPr lang="es-AR" dirty="0" smtClean="0"/>
            <a:t>Información congruente</a:t>
          </a:r>
        </a:p>
        <a:p>
          <a:r>
            <a:rPr lang="es-AR" dirty="0" smtClean="0"/>
            <a:t>¿existe?</a:t>
          </a:r>
          <a:endParaRPr lang="es-AR" dirty="0"/>
        </a:p>
      </dgm:t>
    </dgm:pt>
    <dgm:pt modelId="{BD5045AF-5B51-487D-BC43-F63966961C0B}" type="parTrans" cxnId="{A44E602D-7DC9-43C8-AA3D-B86156F33F2D}">
      <dgm:prSet/>
      <dgm:spPr/>
      <dgm:t>
        <a:bodyPr/>
        <a:lstStyle/>
        <a:p>
          <a:endParaRPr lang="es-AR"/>
        </a:p>
      </dgm:t>
    </dgm:pt>
    <dgm:pt modelId="{2FB09E9B-CC47-47ED-8096-C94216A1A1C3}" type="sibTrans" cxnId="{A44E602D-7DC9-43C8-AA3D-B86156F33F2D}">
      <dgm:prSet/>
      <dgm:spPr/>
      <dgm:t>
        <a:bodyPr/>
        <a:lstStyle/>
        <a:p>
          <a:endParaRPr lang="es-AR"/>
        </a:p>
      </dgm:t>
    </dgm:pt>
    <dgm:pt modelId="{FA6492B9-69B7-4900-AE9A-19C4EC89D035}" type="pres">
      <dgm:prSet presAssocID="{E9F471E7-B867-4762-9E1C-27A23678B4D8}" presName="Name0" presStyleCnt="0">
        <dgm:presLayoutVars>
          <dgm:chPref val="1"/>
          <dgm:dir/>
          <dgm:animOne val="branch"/>
          <dgm:animLvl val="lvl"/>
          <dgm:resizeHandles val="exact"/>
        </dgm:presLayoutVars>
      </dgm:prSet>
      <dgm:spPr/>
      <dgm:t>
        <a:bodyPr/>
        <a:lstStyle/>
        <a:p>
          <a:endParaRPr lang="es-AR"/>
        </a:p>
      </dgm:t>
    </dgm:pt>
    <dgm:pt modelId="{7D20AE72-3D13-4F00-BF12-6EE96A588DF2}" type="pres">
      <dgm:prSet presAssocID="{0365F2A0-A0E7-4668-A6C3-7D33F453E50B}" presName="root1" presStyleCnt="0"/>
      <dgm:spPr/>
    </dgm:pt>
    <dgm:pt modelId="{9CF4A120-04AB-4D1D-BA3B-B55F928A5F83}" type="pres">
      <dgm:prSet presAssocID="{0365F2A0-A0E7-4668-A6C3-7D33F453E50B}" presName="LevelOneTextNode" presStyleLbl="node0" presStyleIdx="0" presStyleCnt="1">
        <dgm:presLayoutVars>
          <dgm:chPref val="3"/>
        </dgm:presLayoutVars>
      </dgm:prSet>
      <dgm:spPr/>
      <dgm:t>
        <a:bodyPr/>
        <a:lstStyle/>
        <a:p>
          <a:endParaRPr lang="es-AR"/>
        </a:p>
      </dgm:t>
    </dgm:pt>
    <dgm:pt modelId="{3835A2DB-CE88-4BFA-9F2D-3FB7C4D76CC6}" type="pres">
      <dgm:prSet presAssocID="{0365F2A0-A0E7-4668-A6C3-7D33F453E50B}" presName="level2hierChild" presStyleCnt="0"/>
      <dgm:spPr/>
    </dgm:pt>
    <dgm:pt modelId="{19997E52-EBE3-4451-BB91-46807C6C1666}" type="pres">
      <dgm:prSet presAssocID="{2CE315EA-6279-4548-8B7F-550E8EA6C311}" presName="conn2-1" presStyleLbl="parChTrans1D2" presStyleIdx="0" presStyleCnt="5"/>
      <dgm:spPr/>
      <dgm:t>
        <a:bodyPr/>
        <a:lstStyle/>
        <a:p>
          <a:endParaRPr lang="es-AR"/>
        </a:p>
      </dgm:t>
    </dgm:pt>
    <dgm:pt modelId="{58BC05A8-3DA4-4915-B453-1B3CE121D4EB}" type="pres">
      <dgm:prSet presAssocID="{2CE315EA-6279-4548-8B7F-550E8EA6C311}" presName="connTx" presStyleLbl="parChTrans1D2" presStyleIdx="0" presStyleCnt="5"/>
      <dgm:spPr/>
      <dgm:t>
        <a:bodyPr/>
        <a:lstStyle/>
        <a:p>
          <a:endParaRPr lang="es-AR"/>
        </a:p>
      </dgm:t>
    </dgm:pt>
    <dgm:pt modelId="{7316FCFD-FADB-4D7C-84A6-A283A7BDDD19}" type="pres">
      <dgm:prSet presAssocID="{D05A752E-017D-4F65-8F35-180D4C290C18}" presName="root2" presStyleCnt="0"/>
      <dgm:spPr/>
    </dgm:pt>
    <dgm:pt modelId="{31FF2BE3-0A8D-4F95-92A4-2EED9478F0E6}" type="pres">
      <dgm:prSet presAssocID="{D05A752E-017D-4F65-8F35-180D4C290C18}" presName="LevelTwoTextNode" presStyleLbl="node2" presStyleIdx="0" presStyleCnt="5">
        <dgm:presLayoutVars>
          <dgm:chPref val="3"/>
        </dgm:presLayoutVars>
      </dgm:prSet>
      <dgm:spPr/>
      <dgm:t>
        <a:bodyPr/>
        <a:lstStyle/>
        <a:p>
          <a:endParaRPr lang="es-AR"/>
        </a:p>
      </dgm:t>
    </dgm:pt>
    <dgm:pt modelId="{38BD8214-8130-4C0E-9122-BA5F415AD037}" type="pres">
      <dgm:prSet presAssocID="{D05A752E-017D-4F65-8F35-180D4C290C18}" presName="level3hierChild" presStyleCnt="0"/>
      <dgm:spPr/>
    </dgm:pt>
    <dgm:pt modelId="{64450740-9975-4D78-A8E8-66040A74D6CB}" type="pres">
      <dgm:prSet presAssocID="{BD5045AF-5B51-487D-BC43-F63966961C0B}" presName="conn2-1" presStyleLbl="parChTrans1D2" presStyleIdx="1" presStyleCnt="5"/>
      <dgm:spPr/>
      <dgm:t>
        <a:bodyPr/>
        <a:lstStyle/>
        <a:p>
          <a:endParaRPr lang="es-AR"/>
        </a:p>
      </dgm:t>
    </dgm:pt>
    <dgm:pt modelId="{41DFE0D1-3C3C-4A0F-914C-23E3C4FCA708}" type="pres">
      <dgm:prSet presAssocID="{BD5045AF-5B51-487D-BC43-F63966961C0B}" presName="connTx" presStyleLbl="parChTrans1D2" presStyleIdx="1" presStyleCnt="5"/>
      <dgm:spPr/>
      <dgm:t>
        <a:bodyPr/>
        <a:lstStyle/>
        <a:p>
          <a:endParaRPr lang="es-AR"/>
        </a:p>
      </dgm:t>
    </dgm:pt>
    <dgm:pt modelId="{195435AA-4D13-403A-8992-EEA1FF910A01}" type="pres">
      <dgm:prSet presAssocID="{FC6FE5E7-62D1-413E-8EEF-F55913695E5F}" presName="root2" presStyleCnt="0"/>
      <dgm:spPr/>
    </dgm:pt>
    <dgm:pt modelId="{24764437-2625-44F9-9728-33EF362C176C}" type="pres">
      <dgm:prSet presAssocID="{FC6FE5E7-62D1-413E-8EEF-F55913695E5F}" presName="LevelTwoTextNode" presStyleLbl="node2" presStyleIdx="1" presStyleCnt="5">
        <dgm:presLayoutVars>
          <dgm:chPref val="3"/>
        </dgm:presLayoutVars>
      </dgm:prSet>
      <dgm:spPr/>
      <dgm:t>
        <a:bodyPr/>
        <a:lstStyle/>
        <a:p>
          <a:endParaRPr lang="es-AR"/>
        </a:p>
      </dgm:t>
    </dgm:pt>
    <dgm:pt modelId="{2BAF70D6-A1B2-41BB-969D-8E371A693E26}" type="pres">
      <dgm:prSet presAssocID="{FC6FE5E7-62D1-413E-8EEF-F55913695E5F}" presName="level3hierChild" presStyleCnt="0"/>
      <dgm:spPr/>
    </dgm:pt>
    <dgm:pt modelId="{5A7599F3-A12E-4F8D-861C-B47960574895}" type="pres">
      <dgm:prSet presAssocID="{683BDF68-06E3-4872-81D7-A0017E52BB57}" presName="conn2-1" presStyleLbl="parChTrans1D2" presStyleIdx="2" presStyleCnt="5"/>
      <dgm:spPr/>
      <dgm:t>
        <a:bodyPr/>
        <a:lstStyle/>
        <a:p>
          <a:endParaRPr lang="es-AR"/>
        </a:p>
      </dgm:t>
    </dgm:pt>
    <dgm:pt modelId="{16F650D9-E872-4126-ACEE-00B9BD287842}" type="pres">
      <dgm:prSet presAssocID="{683BDF68-06E3-4872-81D7-A0017E52BB57}" presName="connTx" presStyleLbl="parChTrans1D2" presStyleIdx="2" presStyleCnt="5"/>
      <dgm:spPr/>
      <dgm:t>
        <a:bodyPr/>
        <a:lstStyle/>
        <a:p>
          <a:endParaRPr lang="es-AR"/>
        </a:p>
      </dgm:t>
    </dgm:pt>
    <dgm:pt modelId="{9D2E9896-7664-4E8F-92DA-25EFA13B4133}" type="pres">
      <dgm:prSet presAssocID="{C07693E7-B4A6-447F-8D6B-8EAE51AD4C3A}" presName="root2" presStyleCnt="0"/>
      <dgm:spPr/>
    </dgm:pt>
    <dgm:pt modelId="{D9C9F64E-24B6-43BC-9B90-451C3246EB3E}" type="pres">
      <dgm:prSet presAssocID="{C07693E7-B4A6-447F-8D6B-8EAE51AD4C3A}" presName="LevelTwoTextNode" presStyleLbl="node2" presStyleIdx="2" presStyleCnt="5">
        <dgm:presLayoutVars>
          <dgm:chPref val="3"/>
        </dgm:presLayoutVars>
      </dgm:prSet>
      <dgm:spPr/>
      <dgm:t>
        <a:bodyPr/>
        <a:lstStyle/>
        <a:p>
          <a:endParaRPr lang="es-AR"/>
        </a:p>
      </dgm:t>
    </dgm:pt>
    <dgm:pt modelId="{A11B7AA3-E944-4C63-B013-216AF855ED5F}" type="pres">
      <dgm:prSet presAssocID="{C07693E7-B4A6-447F-8D6B-8EAE51AD4C3A}" presName="level3hierChild" presStyleCnt="0"/>
      <dgm:spPr/>
    </dgm:pt>
    <dgm:pt modelId="{87AFAAC0-E6F9-4188-B9B4-5755E393BBFA}" type="pres">
      <dgm:prSet presAssocID="{23A4FBB0-C74E-4933-8A8B-8E73BC5EAB63}" presName="conn2-1" presStyleLbl="parChTrans1D2" presStyleIdx="3" presStyleCnt="5"/>
      <dgm:spPr/>
      <dgm:t>
        <a:bodyPr/>
        <a:lstStyle/>
        <a:p>
          <a:endParaRPr lang="es-AR"/>
        </a:p>
      </dgm:t>
    </dgm:pt>
    <dgm:pt modelId="{86FB2F73-65FA-41C2-8FCB-BB1534FFDEE9}" type="pres">
      <dgm:prSet presAssocID="{23A4FBB0-C74E-4933-8A8B-8E73BC5EAB63}" presName="connTx" presStyleLbl="parChTrans1D2" presStyleIdx="3" presStyleCnt="5"/>
      <dgm:spPr/>
      <dgm:t>
        <a:bodyPr/>
        <a:lstStyle/>
        <a:p>
          <a:endParaRPr lang="es-AR"/>
        </a:p>
      </dgm:t>
    </dgm:pt>
    <dgm:pt modelId="{C39E72C2-10F7-4D08-9D0E-2C2B6B5D3BDC}" type="pres">
      <dgm:prSet presAssocID="{9909D9B7-947F-4DFC-9318-F2D33DADDA90}" presName="root2" presStyleCnt="0"/>
      <dgm:spPr/>
    </dgm:pt>
    <dgm:pt modelId="{2AAE3E77-BF29-4D9E-9CF6-AFB4CA371030}" type="pres">
      <dgm:prSet presAssocID="{9909D9B7-947F-4DFC-9318-F2D33DADDA90}" presName="LevelTwoTextNode" presStyleLbl="node2" presStyleIdx="3" presStyleCnt="5">
        <dgm:presLayoutVars>
          <dgm:chPref val="3"/>
        </dgm:presLayoutVars>
      </dgm:prSet>
      <dgm:spPr/>
      <dgm:t>
        <a:bodyPr/>
        <a:lstStyle/>
        <a:p>
          <a:endParaRPr lang="es-AR"/>
        </a:p>
      </dgm:t>
    </dgm:pt>
    <dgm:pt modelId="{3C96531B-8CF7-4685-9BFF-ADB786CF349C}" type="pres">
      <dgm:prSet presAssocID="{9909D9B7-947F-4DFC-9318-F2D33DADDA90}" presName="level3hierChild" presStyleCnt="0"/>
      <dgm:spPr/>
    </dgm:pt>
    <dgm:pt modelId="{5452FA7E-0250-4947-A4CC-21A07040B1EF}" type="pres">
      <dgm:prSet presAssocID="{45F281FD-0AAE-47FD-9FB8-B9399E08AA58}" presName="conn2-1" presStyleLbl="parChTrans1D2" presStyleIdx="4" presStyleCnt="5"/>
      <dgm:spPr/>
      <dgm:t>
        <a:bodyPr/>
        <a:lstStyle/>
        <a:p>
          <a:endParaRPr lang="es-AR"/>
        </a:p>
      </dgm:t>
    </dgm:pt>
    <dgm:pt modelId="{5B1F44BE-550F-43D1-8817-3E0D16CC211D}" type="pres">
      <dgm:prSet presAssocID="{45F281FD-0AAE-47FD-9FB8-B9399E08AA58}" presName="connTx" presStyleLbl="parChTrans1D2" presStyleIdx="4" presStyleCnt="5"/>
      <dgm:spPr/>
      <dgm:t>
        <a:bodyPr/>
        <a:lstStyle/>
        <a:p>
          <a:endParaRPr lang="es-AR"/>
        </a:p>
      </dgm:t>
    </dgm:pt>
    <dgm:pt modelId="{2B9CD2A4-5227-477A-907E-F5ECD2DC3674}" type="pres">
      <dgm:prSet presAssocID="{A24FC218-2D44-46B6-865F-409C57A39D49}" presName="root2" presStyleCnt="0"/>
      <dgm:spPr/>
    </dgm:pt>
    <dgm:pt modelId="{DD7AB4CA-1822-44AE-A27D-33FACB2CD2D9}" type="pres">
      <dgm:prSet presAssocID="{A24FC218-2D44-46B6-865F-409C57A39D49}" presName="LevelTwoTextNode" presStyleLbl="node2" presStyleIdx="4" presStyleCnt="5">
        <dgm:presLayoutVars>
          <dgm:chPref val="3"/>
        </dgm:presLayoutVars>
      </dgm:prSet>
      <dgm:spPr/>
      <dgm:t>
        <a:bodyPr/>
        <a:lstStyle/>
        <a:p>
          <a:endParaRPr lang="es-AR"/>
        </a:p>
      </dgm:t>
    </dgm:pt>
    <dgm:pt modelId="{3A5482E6-FF82-4790-9DD4-62F34F606143}" type="pres">
      <dgm:prSet presAssocID="{A24FC218-2D44-46B6-865F-409C57A39D49}" presName="level3hierChild" presStyleCnt="0"/>
      <dgm:spPr/>
    </dgm:pt>
  </dgm:ptLst>
  <dgm:cxnLst>
    <dgm:cxn modelId="{CC9F5ADE-5D47-419C-B9C0-50F03D862E27}" type="presOf" srcId="{FC6FE5E7-62D1-413E-8EEF-F55913695E5F}" destId="{24764437-2625-44F9-9728-33EF362C176C}" srcOrd="0" destOrd="0" presId="urn:microsoft.com/office/officeart/2008/layout/HorizontalMultiLevelHierarchy"/>
    <dgm:cxn modelId="{0A467DE2-1084-46BA-8D58-0FF930B76D5B}" type="presOf" srcId="{2CE315EA-6279-4548-8B7F-550E8EA6C311}" destId="{58BC05A8-3DA4-4915-B453-1B3CE121D4EB}" srcOrd="1" destOrd="0" presId="urn:microsoft.com/office/officeart/2008/layout/HorizontalMultiLevelHierarchy"/>
    <dgm:cxn modelId="{A44E602D-7DC9-43C8-AA3D-B86156F33F2D}" srcId="{0365F2A0-A0E7-4668-A6C3-7D33F453E50B}" destId="{FC6FE5E7-62D1-413E-8EEF-F55913695E5F}" srcOrd="1" destOrd="0" parTransId="{BD5045AF-5B51-487D-BC43-F63966961C0B}" sibTransId="{2FB09E9B-CC47-47ED-8096-C94216A1A1C3}"/>
    <dgm:cxn modelId="{E88118FE-2469-458F-AD6C-08C70389CD76}" type="presOf" srcId="{2CE315EA-6279-4548-8B7F-550E8EA6C311}" destId="{19997E52-EBE3-4451-BB91-46807C6C1666}" srcOrd="0" destOrd="0" presId="urn:microsoft.com/office/officeart/2008/layout/HorizontalMultiLevelHierarchy"/>
    <dgm:cxn modelId="{8E7AA11F-1C1D-496B-8571-E28B6845309E}" type="presOf" srcId="{45F281FD-0AAE-47FD-9FB8-B9399E08AA58}" destId="{5B1F44BE-550F-43D1-8817-3E0D16CC211D}" srcOrd="1" destOrd="0" presId="urn:microsoft.com/office/officeart/2008/layout/HorizontalMultiLevelHierarchy"/>
    <dgm:cxn modelId="{B59E111D-E167-42C8-B2B1-5A5BF1ABC7D0}" type="presOf" srcId="{BD5045AF-5B51-487D-BC43-F63966961C0B}" destId="{64450740-9975-4D78-A8E8-66040A74D6CB}" srcOrd="0" destOrd="0" presId="urn:microsoft.com/office/officeart/2008/layout/HorizontalMultiLevelHierarchy"/>
    <dgm:cxn modelId="{D14E9471-1EA5-4B6B-85EE-50FF0F2ADB83}" type="presOf" srcId="{0365F2A0-A0E7-4668-A6C3-7D33F453E50B}" destId="{9CF4A120-04AB-4D1D-BA3B-B55F928A5F83}" srcOrd="0" destOrd="0" presId="urn:microsoft.com/office/officeart/2008/layout/HorizontalMultiLevelHierarchy"/>
    <dgm:cxn modelId="{027F444F-2520-4F6F-9BAF-6E7655A097C7}" type="presOf" srcId="{D05A752E-017D-4F65-8F35-180D4C290C18}" destId="{31FF2BE3-0A8D-4F95-92A4-2EED9478F0E6}" srcOrd="0" destOrd="0" presId="urn:microsoft.com/office/officeart/2008/layout/HorizontalMultiLevelHierarchy"/>
    <dgm:cxn modelId="{52EB7070-B3C1-43E0-B2C9-0F591773126F}" type="presOf" srcId="{683BDF68-06E3-4872-81D7-A0017E52BB57}" destId="{16F650D9-E872-4126-ACEE-00B9BD287842}" srcOrd="1" destOrd="0" presId="urn:microsoft.com/office/officeart/2008/layout/HorizontalMultiLevelHierarchy"/>
    <dgm:cxn modelId="{D1A81B52-59D9-402B-88F0-7442ED06FA44}" srcId="{0365F2A0-A0E7-4668-A6C3-7D33F453E50B}" destId="{D05A752E-017D-4F65-8F35-180D4C290C18}" srcOrd="0" destOrd="0" parTransId="{2CE315EA-6279-4548-8B7F-550E8EA6C311}" sibTransId="{BCC542B2-9A0B-44A6-B4E3-E09E0084FBFD}"/>
    <dgm:cxn modelId="{5FE71F5E-5CCB-49CE-94B1-A0ACFE895B6E}" srcId="{0365F2A0-A0E7-4668-A6C3-7D33F453E50B}" destId="{A24FC218-2D44-46B6-865F-409C57A39D49}" srcOrd="4" destOrd="0" parTransId="{45F281FD-0AAE-47FD-9FB8-B9399E08AA58}" sibTransId="{547C99ED-401F-4E2E-BB41-B3E5ECEEE5E4}"/>
    <dgm:cxn modelId="{76DEBA08-943C-42B2-A494-4D9E74D365D9}" type="presOf" srcId="{9909D9B7-947F-4DFC-9318-F2D33DADDA90}" destId="{2AAE3E77-BF29-4D9E-9CF6-AFB4CA371030}" srcOrd="0" destOrd="0" presId="urn:microsoft.com/office/officeart/2008/layout/HorizontalMultiLevelHierarchy"/>
    <dgm:cxn modelId="{6913077B-6669-4E50-A70E-801A85D9FCFA}" type="presOf" srcId="{BD5045AF-5B51-487D-BC43-F63966961C0B}" destId="{41DFE0D1-3C3C-4A0F-914C-23E3C4FCA708}" srcOrd="1" destOrd="0" presId="urn:microsoft.com/office/officeart/2008/layout/HorizontalMultiLevelHierarchy"/>
    <dgm:cxn modelId="{EE20824E-AB0F-4CBD-A9CB-E489BC2D1328}" type="presOf" srcId="{E9F471E7-B867-4762-9E1C-27A23678B4D8}" destId="{FA6492B9-69B7-4900-AE9A-19C4EC89D035}" srcOrd="0" destOrd="0" presId="urn:microsoft.com/office/officeart/2008/layout/HorizontalMultiLevelHierarchy"/>
    <dgm:cxn modelId="{21A5D1DD-D6D9-464F-8342-1644A72981F4}" type="presOf" srcId="{C07693E7-B4A6-447F-8D6B-8EAE51AD4C3A}" destId="{D9C9F64E-24B6-43BC-9B90-451C3246EB3E}" srcOrd="0" destOrd="0" presId="urn:microsoft.com/office/officeart/2008/layout/HorizontalMultiLevelHierarchy"/>
    <dgm:cxn modelId="{B920DA50-65AF-40D2-81E5-454704260266}" srcId="{0365F2A0-A0E7-4668-A6C3-7D33F453E50B}" destId="{C07693E7-B4A6-447F-8D6B-8EAE51AD4C3A}" srcOrd="2" destOrd="0" parTransId="{683BDF68-06E3-4872-81D7-A0017E52BB57}" sibTransId="{543AFD8C-1775-4984-9ED7-84AC7A9471CF}"/>
    <dgm:cxn modelId="{9D8BADC5-85A9-4C3A-B2A1-6D99A46B2200}" srcId="{0365F2A0-A0E7-4668-A6C3-7D33F453E50B}" destId="{9909D9B7-947F-4DFC-9318-F2D33DADDA90}" srcOrd="3" destOrd="0" parTransId="{23A4FBB0-C74E-4933-8A8B-8E73BC5EAB63}" sibTransId="{FDBE0602-4713-4026-B398-4A8EB521B0DC}"/>
    <dgm:cxn modelId="{201FAD22-C6D7-41AB-90D4-B18451A72DDE}" type="presOf" srcId="{23A4FBB0-C74E-4933-8A8B-8E73BC5EAB63}" destId="{87AFAAC0-E6F9-4188-B9B4-5755E393BBFA}" srcOrd="0" destOrd="0" presId="urn:microsoft.com/office/officeart/2008/layout/HorizontalMultiLevelHierarchy"/>
    <dgm:cxn modelId="{96CB281C-FA37-45C5-96B9-911F3C61F4C0}" type="presOf" srcId="{A24FC218-2D44-46B6-865F-409C57A39D49}" destId="{DD7AB4CA-1822-44AE-A27D-33FACB2CD2D9}" srcOrd="0" destOrd="0" presId="urn:microsoft.com/office/officeart/2008/layout/HorizontalMultiLevelHierarchy"/>
    <dgm:cxn modelId="{63DA4B11-6958-4E48-9E9C-272D738DB498}" type="presOf" srcId="{683BDF68-06E3-4872-81D7-A0017E52BB57}" destId="{5A7599F3-A12E-4F8D-861C-B47960574895}" srcOrd="0" destOrd="0" presId="urn:microsoft.com/office/officeart/2008/layout/HorizontalMultiLevelHierarchy"/>
    <dgm:cxn modelId="{BA527686-8BEC-4C68-A347-111DA6149B6C}" type="presOf" srcId="{45F281FD-0AAE-47FD-9FB8-B9399E08AA58}" destId="{5452FA7E-0250-4947-A4CC-21A07040B1EF}" srcOrd="0" destOrd="0" presId="urn:microsoft.com/office/officeart/2008/layout/HorizontalMultiLevelHierarchy"/>
    <dgm:cxn modelId="{78BD6191-979D-4B99-8636-F31D4436BFE3}" type="presOf" srcId="{23A4FBB0-C74E-4933-8A8B-8E73BC5EAB63}" destId="{86FB2F73-65FA-41C2-8FCB-BB1534FFDEE9}" srcOrd="1" destOrd="0" presId="urn:microsoft.com/office/officeart/2008/layout/HorizontalMultiLevelHierarchy"/>
    <dgm:cxn modelId="{39E7A3CF-A510-4A9D-BFA6-4E4EE7E6AB56}" srcId="{E9F471E7-B867-4762-9E1C-27A23678B4D8}" destId="{0365F2A0-A0E7-4668-A6C3-7D33F453E50B}" srcOrd="0" destOrd="0" parTransId="{43697BF9-DD90-4816-959D-E8852C7DB1F8}" sibTransId="{B8611749-860E-4376-B563-B3D08A54FD67}"/>
    <dgm:cxn modelId="{4CE18766-9A61-4719-88D0-CFD5478AF30E}" type="presParOf" srcId="{FA6492B9-69B7-4900-AE9A-19C4EC89D035}" destId="{7D20AE72-3D13-4F00-BF12-6EE96A588DF2}" srcOrd="0" destOrd="0" presId="urn:microsoft.com/office/officeart/2008/layout/HorizontalMultiLevelHierarchy"/>
    <dgm:cxn modelId="{7888C4F1-3457-4C77-8905-A3382FB84D3A}" type="presParOf" srcId="{7D20AE72-3D13-4F00-BF12-6EE96A588DF2}" destId="{9CF4A120-04AB-4D1D-BA3B-B55F928A5F83}" srcOrd="0" destOrd="0" presId="urn:microsoft.com/office/officeart/2008/layout/HorizontalMultiLevelHierarchy"/>
    <dgm:cxn modelId="{8A4C5313-2643-414E-880E-B28E0D3BAB83}" type="presParOf" srcId="{7D20AE72-3D13-4F00-BF12-6EE96A588DF2}" destId="{3835A2DB-CE88-4BFA-9F2D-3FB7C4D76CC6}" srcOrd="1" destOrd="0" presId="urn:microsoft.com/office/officeart/2008/layout/HorizontalMultiLevelHierarchy"/>
    <dgm:cxn modelId="{0311FEC3-E033-4E16-BBEE-20F52F1DB00D}" type="presParOf" srcId="{3835A2DB-CE88-4BFA-9F2D-3FB7C4D76CC6}" destId="{19997E52-EBE3-4451-BB91-46807C6C1666}" srcOrd="0" destOrd="0" presId="urn:microsoft.com/office/officeart/2008/layout/HorizontalMultiLevelHierarchy"/>
    <dgm:cxn modelId="{2F5F7906-5AE7-499A-B492-0AC68F4ACAA5}" type="presParOf" srcId="{19997E52-EBE3-4451-BB91-46807C6C1666}" destId="{58BC05A8-3DA4-4915-B453-1B3CE121D4EB}" srcOrd="0" destOrd="0" presId="urn:microsoft.com/office/officeart/2008/layout/HorizontalMultiLevelHierarchy"/>
    <dgm:cxn modelId="{17A851D7-FC24-42D5-8058-3B97B8563443}" type="presParOf" srcId="{3835A2DB-CE88-4BFA-9F2D-3FB7C4D76CC6}" destId="{7316FCFD-FADB-4D7C-84A6-A283A7BDDD19}" srcOrd="1" destOrd="0" presId="urn:microsoft.com/office/officeart/2008/layout/HorizontalMultiLevelHierarchy"/>
    <dgm:cxn modelId="{5BC49066-BB3D-4692-9384-D3F0913C3C39}" type="presParOf" srcId="{7316FCFD-FADB-4D7C-84A6-A283A7BDDD19}" destId="{31FF2BE3-0A8D-4F95-92A4-2EED9478F0E6}" srcOrd="0" destOrd="0" presId="urn:microsoft.com/office/officeart/2008/layout/HorizontalMultiLevelHierarchy"/>
    <dgm:cxn modelId="{3266F2C9-DF50-446D-871D-8784A4B9D5AC}" type="presParOf" srcId="{7316FCFD-FADB-4D7C-84A6-A283A7BDDD19}" destId="{38BD8214-8130-4C0E-9122-BA5F415AD037}" srcOrd="1" destOrd="0" presId="urn:microsoft.com/office/officeart/2008/layout/HorizontalMultiLevelHierarchy"/>
    <dgm:cxn modelId="{B1233BF6-0177-4DF6-AD2B-E9F5480F316F}" type="presParOf" srcId="{3835A2DB-CE88-4BFA-9F2D-3FB7C4D76CC6}" destId="{64450740-9975-4D78-A8E8-66040A74D6CB}" srcOrd="2" destOrd="0" presId="urn:microsoft.com/office/officeart/2008/layout/HorizontalMultiLevelHierarchy"/>
    <dgm:cxn modelId="{64021F01-B5B0-450E-B53A-4631BFC40947}" type="presParOf" srcId="{64450740-9975-4D78-A8E8-66040A74D6CB}" destId="{41DFE0D1-3C3C-4A0F-914C-23E3C4FCA708}" srcOrd="0" destOrd="0" presId="urn:microsoft.com/office/officeart/2008/layout/HorizontalMultiLevelHierarchy"/>
    <dgm:cxn modelId="{2F81EDDD-9EF3-473B-A15B-359C522BE40C}" type="presParOf" srcId="{3835A2DB-CE88-4BFA-9F2D-3FB7C4D76CC6}" destId="{195435AA-4D13-403A-8992-EEA1FF910A01}" srcOrd="3" destOrd="0" presId="urn:microsoft.com/office/officeart/2008/layout/HorizontalMultiLevelHierarchy"/>
    <dgm:cxn modelId="{40EA0782-E35E-494A-B26D-0D9E442A1087}" type="presParOf" srcId="{195435AA-4D13-403A-8992-EEA1FF910A01}" destId="{24764437-2625-44F9-9728-33EF362C176C}" srcOrd="0" destOrd="0" presId="urn:microsoft.com/office/officeart/2008/layout/HorizontalMultiLevelHierarchy"/>
    <dgm:cxn modelId="{818CA68E-4ED4-49B2-A17C-6B92D46D17C0}" type="presParOf" srcId="{195435AA-4D13-403A-8992-EEA1FF910A01}" destId="{2BAF70D6-A1B2-41BB-969D-8E371A693E26}" srcOrd="1" destOrd="0" presId="urn:microsoft.com/office/officeart/2008/layout/HorizontalMultiLevelHierarchy"/>
    <dgm:cxn modelId="{4A383369-5485-4015-A82C-83944FE8B3A4}" type="presParOf" srcId="{3835A2DB-CE88-4BFA-9F2D-3FB7C4D76CC6}" destId="{5A7599F3-A12E-4F8D-861C-B47960574895}" srcOrd="4" destOrd="0" presId="urn:microsoft.com/office/officeart/2008/layout/HorizontalMultiLevelHierarchy"/>
    <dgm:cxn modelId="{9AC27B4B-48D8-4624-8ECB-87079DE6C9EA}" type="presParOf" srcId="{5A7599F3-A12E-4F8D-861C-B47960574895}" destId="{16F650D9-E872-4126-ACEE-00B9BD287842}" srcOrd="0" destOrd="0" presId="urn:microsoft.com/office/officeart/2008/layout/HorizontalMultiLevelHierarchy"/>
    <dgm:cxn modelId="{1896F527-1CD2-4F19-80B5-D40C88F6EF24}" type="presParOf" srcId="{3835A2DB-CE88-4BFA-9F2D-3FB7C4D76CC6}" destId="{9D2E9896-7664-4E8F-92DA-25EFA13B4133}" srcOrd="5" destOrd="0" presId="urn:microsoft.com/office/officeart/2008/layout/HorizontalMultiLevelHierarchy"/>
    <dgm:cxn modelId="{5BE1F2A5-6211-4119-94F3-348019609E48}" type="presParOf" srcId="{9D2E9896-7664-4E8F-92DA-25EFA13B4133}" destId="{D9C9F64E-24B6-43BC-9B90-451C3246EB3E}" srcOrd="0" destOrd="0" presId="urn:microsoft.com/office/officeart/2008/layout/HorizontalMultiLevelHierarchy"/>
    <dgm:cxn modelId="{9C8A02B5-7E11-413B-8E19-EE0439B55894}" type="presParOf" srcId="{9D2E9896-7664-4E8F-92DA-25EFA13B4133}" destId="{A11B7AA3-E944-4C63-B013-216AF855ED5F}" srcOrd="1" destOrd="0" presId="urn:microsoft.com/office/officeart/2008/layout/HorizontalMultiLevelHierarchy"/>
    <dgm:cxn modelId="{5D38C36B-B394-4ED0-90DD-44058576CBAF}" type="presParOf" srcId="{3835A2DB-CE88-4BFA-9F2D-3FB7C4D76CC6}" destId="{87AFAAC0-E6F9-4188-B9B4-5755E393BBFA}" srcOrd="6" destOrd="0" presId="urn:microsoft.com/office/officeart/2008/layout/HorizontalMultiLevelHierarchy"/>
    <dgm:cxn modelId="{AB8D2AAB-94CA-4CDF-BBCC-DB4496B06231}" type="presParOf" srcId="{87AFAAC0-E6F9-4188-B9B4-5755E393BBFA}" destId="{86FB2F73-65FA-41C2-8FCB-BB1534FFDEE9}" srcOrd="0" destOrd="0" presId="urn:microsoft.com/office/officeart/2008/layout/HorizontalMultiLevelHierarchy"/>
    <dgm:cxn modelId="{588F9A48-07F0-4C78-A3EE-58E29473F597}" type="presParOf" srcId="{3835A2DB-CE88-4BFA-9F2D-3FB7C4D76CC6}" destId="{C39E72C2-10F7-4D08-9D0E-2C2B6B5D3BDC}" srcOrd="7" destOrd="0" presId="urn:microsoft.com/office/officeart/2008/layout/HorizontalMultiLevelHierarchy"/>
    <dgm:cxn modelId="{E15A7C84-EE94-424C-A032-4138F2EF7703}" type="presParOf" srcId="{C39E72C2-10F7-4D08-9D0E-2C2B6B5D3BDC}" destId="{2AAE3E77-BF29-4D9E-9CF6-AFB4CA371030}" srcOrd="0" destOrd="0" presId="urn:microsoft.com/office/officeart/2008/layout/HorizontalMultiLevelHierarchy"/>
    <dgm:cxn modelId="{14A697B4-DC99-4BD1-812B-B2FA18FEB011}" type="presParOf" srcId="{C39E72C2-10F7-4D08-9D0E-2C2B6B5D3BDC}" destId="{3C96531B-8CF7-4685-9BFF-ADB786CF349C}" srcOrd="1" destOrd="0" presId="urn:microsoft.com/office/officeart/2008/layout/HorizontalMultiLevelHierarchy"/>
    <dgm:cxn modelId="{EDC96CE4-67E0-4C3A-B9A3-BDAB25418BA1}" type="presParOf" srcId="{3835A2DB-CE88-4BFA-9F2D-3FB7C4D76CC6}" destId="{5452FA7E-0250-4947-A4CC-21A07040B1EF}" srcOrd="8" destOrd="0" presId="urn:microsoft.com/office/officeart/2008/layout/HorizontalMultiLevelHierarchy"/>
    <dgm:cxn modelId="{AED6B6AF-916B-4896-9D7D-54E0B351F5C3}" type="presParOf" srcId="{5452FA7E-0250-4947-A4CC-21A07040B1EF}" destId="{5B1F44BE-550F-43D1-8817-3E0D16CC211D}" srcOrd="0" destOrd="0" presId="urn:microsoft.com/office/officeart/2008/layout/HorizontalMultiLevelHierarchy"/>
    <dgm:cxn modelId="{9F0C49FF-CDE3-418C-8177-08A39F43CD4F}" type="presParOf" srcId="{3835A2DB-CE88-4BFA-9F2D-3FB7C4D76CC6}" destId="{2B9CD2A4-5227-477A-907E-F5ECD2DC3674}" srcOrd="9" destOrd="0" presId="urn:microsoft.com/office/officeart/2008/layout/HorizontalMultiLevelHierarchy"/>
    <dgm:cxn modelId="{0246D10F-D0C5-4C8C-987D-ABABF5424F3E}" type="presParOf" srcId="{2B9CD2A4-5227-477A-907E-F5ECD2DC3674}" destId="{DD7AB4CA-1822-44AE-A27D-33FACB2CD2D9}" srcOrd="0" destOrd="0" presId="urn:microsoft.com/office/officeart/2008/layout/HorizontalMultiLevelHierarchy"/>
    <dgm:cxn modelId="{AA1EC31C-6A7E-47A8-91D7-3F2791E3748F}" type="presParOf" srcId="{2B9CD2A4-5227-477A-907E-F5ECD2DC3674}" destId="{3A5482E6-FF82-4790-9DD4-62F34F6061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928FE-43C5-4084-91DC-A47FDA9B8730}">
      <dsp:nvSpPr>
        <dsp:cNvPr id="0" name=""/>
        <dsp:cNvSpPr/>
      </dsp:nvSpPr>
      <dsp:spPr>
        <a:xfrm rot="10800000">
          <a:off x="1668600" y="1912"/>
          <a:ext cx="5865613" cy="76468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205" tIns="45720" rIns="85344" bIns="45720" numCol="1" spcCol="1270" anchor="ctr" anchorCtr="0">
          <a:noAutofit/>
        </a:bodyPr>
        <a:lstStyle/>
        <a:p>
          <a:pPr lvl="0" algn="ctr" defTabSz="533400" rtl="0">
            <a:lnSpc>
              <a:spcPct val="90000"/>
            </a:lnSpc>
            <a:spcBef>
              <a:spcPct val="0"/>
            </a:spcBef>
            <a:spcAft>
              <a:spcPct val="35000"/>
            </a:spcAft>
          </a:pPr>
          <a:r>
            <a:rPr lang="es-ES_tradnl" sz="1200" kern="1200" dirty="0" smtClean="0"/>
            <a:t>La directa relación, ya establecida sin dudas, entre la producción y consumo de energía y el proceso de cambio climático que encuentra entre sus causas principales las emisiones de gases de efecto invernadero producidas por la quema de combustibles fósiles.</a:t>
          </a:r>
          <a:endParaRPr lang="es-AR" sz="1200" kern="1200" dirty="0"/>
        </a:p>
      </dsp:txBody>
      <dsp:txXfrm rot="10800000">
        <a:off x="1859771" y="1912"/>
        <a:ext cx="5674442" cy="764684"/>
      </dsp:txXfrm>
    </dsp:sp>
    <dsp:sp modelId="{93F1E456-C508-4471-ADCF-2158FA04ADFE}">
      <dsp:nvSpPr>
        <dsp:cNvPr id="0" name=""/>
        <dsp:cNvSpPr/>
      </dsp:nvSpPr>
      <dsp:spPr>
        <a:xfrm>
          <a:off x="1286257" y="1912"/>
          <a:ext cx="764684" cy="764684"/>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AC9D46-E922-4778-A0E6-003C5241229B}">
      <dsp:nvSpPr>
        <dsp:cNvPr id="0" name=""/>
        <dsp:cNvSpPr/>
      </dsp:nvSpPr>
      <dsp:spPr>
        <a:xfrm rot="10800000">
          <a:off x="1668600" y="994861"/>
          <a:ext cx="5865613" cy="764684"/>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205" tIns="45720" rIns="85344" bIns="45720" numCol="1" spcCol="1270" anchor="ctr" anchorCtr="0">
          <a:noAutofit/>
        </a:bodyPr>
        <a:lstStyle/>
        <a:p>
          <a:pPr lvl="0" algn="ctr" defTabSz="533400" rtl="0">
            <a:lnSpc>
              <a:spcPct val="90000"/>
            </a:lnSpc>
            <a:spcBef>
              <a:spcPct val="0"/>
            </a:spcBef>
            <a:spcAft>
              <a:spcPct val="35000"/>
            </a:spcAft>
          </a:pPr>
          <a:r>
            <a:rPr lang="es-ES_tradnl" sz="1200" kern="1200" dirty="0" smtClean="0"/>
            <a:t>Los impactos de las grandes obras de infraestructura energética, en todos los eslabones de su cadena, sobre los territorios, la biodiversidad y las comunidades afectadas.</a:t>
          </a:r>
          <a:endParaRPr lang="es-AR" sz="1200" kern="1200" dirty="0"/>
        </a:p>
      </dsp:txBody>
      <dsp:txXfrm rot="10800000">
        <a:off x="1859771" y="994861"/>
        <a:ext cx="5674442" cy="764684"/>
      </dsp:txXfrm>
    </dsp:sp>
    <dsp:sp modelId="{A2A250FA-4344-40D4-8329-751591F1F29B}">
      <dsp:nvSpPr>
        <dsp:cNvPr id="0" name=""/>
        <dsp:cNvSpPr/>
      </dsp:nvSpPr>
      <dsp:spPr>
        <a:xfrm>
          <a:off x="1286257" y="994861"/>
          <a:ext cx="764684" cy="764684"/>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79FC1-8609-4A65-B11C-242DDCEBA821}">
      <dsp:nvSpPr>
        <dsp:cNvPr id="0" name=""/>
        <dsp:cNvSpPr/>
      </dsp:nvSpPr>
      <dsp:spPr>
        <a:xfrm rot="10800000">
          <a:off x="1668600" y="1987810"/>
          <a:ext cx="5865613" cy="764684"/>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205" tIns="45720" rIns="85344" bIns="45720" numCol="1" spcCol="1270" anchor="ctr" anchorCtr="0">
          <a:noAutofit/>
        </a:bodyPr>
        <a:lstStyle/>
        <a:p>
          <a:pPr lvl="0" algn="ctr" defTabSz="533400" rtl="0">
            <a:lnSpc>
              <a:spcPct val="90000"/>
            </a:lnSpc>
            <a:spcBef>
              <a:spcPct val="0"/>
            </a:spcBef>
            <a:spcAft>
              <a:spcPct val="35000"/>
            </a:spcAft>
          </a:pPr>
          <a:r>
            <a:rPr lang="es-ES_tradnl" sz="1200" kern="1200" dirty="0" smtClean="0"/>
            <a:t>La contaminación local producida por las cadenas energéticas de producción transformación, transporte y consumo de la energía.</a:t>
          </a:r>
          <a:endParaRPr lang="es-AR" sz="1200" kern="1200" dirty="0"/>
        </a:p>
      </dsp:txBody>
      <dsp:txXfrm rot="10800000">
        <a:off x="1859771" y="1987810"/>
        <a:ext cx="5674442" cy="764684"/>
      </dsp:txXfrm>
    </dsp:sp>
    <dsp:sp modelId="{E29885E3-6031-4DCD-BE7F-433B805C4749}">
      <dsp:nvSpPr>
        <dsp:cNvPr id="0" name=""/>
        <dsp:cNvSpPr/>
      </dsp:nvSpPr>
      <dsp:spPr>
        <a:xfrm>
          <a:off x="1286257" y="1987810"/>
          <a:ext cx="764684" cy="764684"/>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B2C7D3-7D7C-424C-975C-2630D478DC28}">
      <dsp:nvSpPr>
        <dsp:cNvPr id="0" name=""/>
        <dsp:cNvSpPr/>
      </dsp:nvSpPr>
      <dsp:spPr>
        <a:xfrm rot="10800000">
          <a:off x="1668600" y="2980760"/>
          <a:ext cx="5865613" cy="76468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205" tIns="45720" rIns="85344" bIns="45720" numCol="1" spcCol="1270" anchor="ctr" anchorCtr="0">
          <a:noAutofit/>
        </a:bodyPr>
        <a:lstStyle/>
        <a:p>
          <a:pPr lvl="0" algn="ctr" defTabSz="533400" rtl="0">
            <a:lnSpc>
              <a:spcPct val="90000"/>
            </a:lnSpc>
            <a:spcBef>
              <a:spcPct val="0"/>
            </a:spcBef>
            <a:spcAft>
              <a:spcPct val="35000"/>
            </a:spcAft>
          </a:pPr>
          <a:r>
            <a:rPr lang="es-ES_tradnl" sz="1200" kern="1200" dirty="0" smtClean="0"/>
            <a:t>Las inequidades relacionadas a las características de apropiación de la energía y sus beneficios en toda la cadena productiva.</a:t>
          </a:r>
          <a:endParaRPr lang="es-AR" sz="1200" kern="1200" dirty="0"/>
        </a:p>
      </dsp:txBody>
      <dsp:txXfrm rot="10800000">
        <a:off x="1859771" y="2980760"/>
        <a:ext cx="5674442" cy="764684"/>
      </dsp:txXfrm>
    </dsp:sp>
    <dsp:sp modelId="{A46D357B-C778-4FB0-8DF3-F358F1CC9751}">
      <dsp:nvSpPr>
        <dsp:cNvPr id="0" name=""/>
        <dsp:cNvSpPr/>
      </dsp:nvSpPr>
      <dsp:spPr>
        <a:xfrm>
          <a:off x="1286257" y="2980760"/>
          <a:ext cx="764684" cy="764684"/>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03DDE5-963E-4A12-810E-03EDFE798DFC}">
      <dsp:nvSpPr>
        <dsp:cNvPr id="0" name=""/>
        <dsp:cNvSpPr/>
      </dsp:nvSpPr>
      <dsp:spPr>
        <a:xfrm rot="10800000">
          <a:off x="1668600" y="3973709"/>
          <a:ext cx="5865613" cy="764684"/>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205" tIns="45720" rIns="85344" bIns="45720" numCol="1" spcCol="1270" anchor="ctr" anchorCtr="0">
          <a:noAutofit/>
        </a:bodyPr>
        <a:lstStyle/>
        <a:p>
          <a:pPr lvl="0" algn="ctr" defTabSz="533400" rtl="0">
            <a:lnSpc>
              <a:spcPct val="90000"/>
            </a:lnSpc>
            <a:spcBef>
              <a:spcPct val="0"/>
            </a:spcBef>
            <a:spcAft>
              <a:spcPct val="35000"/>
            </a:spcAft>
          </a:pPr>
          <a:r>
            <a:rPr lang="es-ES_tradnl" sz="1200" kern="1200" dirty="0" smtClean="0"/>
            <a:t>La apropiación privada y con fines de lucro de los bienes y servicios energéticos. La mercantilización de las cadenas energéticas en todas sus etapas.</a:t>
          </a:r>
          <a:endParaRPr lang="es-AR" sz="1200" kern="1200" dirty="0"/>
        </a:p>
      </dsp:txBody>
      <dsp:txXfrm rot="10800000">
        <a:off x="1859771" y="3973709"/>
        <a:ext cx="5674442" cy="764684"/>
      </dsp:txXfrm>
    </dsp:sp>
    <dsp:sp modelId="{08A25CA0-E8DC-4BC3-AB77-1A86D7373E1D}">
      <dsp:nvSpPr>
        <dsp:cNvPr id="0" name=""/>
        <dsp:cNvSpPr/>
      </dsp:nvSpPr>
      <dsp:spPr>
        <a:xfrm>
          <a:off x="1286257" y="3973709"/>
          <a:ext cx="764684" cy="764684"/>
        </a:xfrm>
        <a:prstGeom prst="ellipse">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3318EF-07B0-4DDE-B9BB-6F7FA551C05F}">
      <dsp:nvSpPr>
        <dsp:cNvPr id="0" name=""/>
        <dsp:cNvSpPr/>
      </dsp:nvSpPr>
      <dsp:spPr>
        <a:xfrm rot="10800000">
          <a:off x="1668600" y="4966658"/>
          <a:ext cx="5865613" cy="76468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205" tIns="45720" rIns="85344" bIns="45720" numCol="1" spcCol="1270" anchor="ctr" anchorCtr="0">
          <a:noAutofit/>
        </a:bodyPr>
        <a:lstStyle/>
        <a:p>
          <a:pPr lvl="0" algn="ctr" defTabSz="533400" rtl="0">
            <a:lnSpc>
              <a:spcPct val="90000"/>
            </a:lnSpc>
            <a:spcBef>
              <a:spcPct val="0"/>
            </a:spcBef>
            <a:spcAft>
              <a:spcPct val="35000"/>
            </a:spcAft>
          </a:pPr>
          <a:r>
            <a:rPr lang="es-ES_tradnl" sz="1200" kern="1200" dirty="0" smtClean="0"/>
            <a:t>La ausencia de la participación ciudadana en la construcción de las políticas energéticas y sobre todo en la posibilidad de decidir sobre los usos del territorio son una característica inherente al sistema energético vigente.</a:t>
          </a:r>
          <a:endParaRPr lang="es-AR" sz="1200" kern="1200" dirty="0"/>
        </a:p>
      </dsp:txBody>
      <dsp:txXfrm rot="10800000">
        <a:off x="1859771" y="4966658"/>
        <a:ext cx="5674442" cy="764684"/>
      </dsp:txXfrm>
    </dsp:sp>
    <dsp:sp modelId="{3F17CBC1-6C6D-4B41-B21E-5D3E005C8269}">
      <dsp:nvSpPr>
        <dsp:cNvPr id="0" name=""/>
        <dsp:cNvSpPr/>
      </dsp:nvSpPr>
      <dsp:spPr>
        <a:xfrm>
          <a:off x="1286257" y="4966658"/>
          <a:ext cx="764684" cy="764684"/>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281FB-DA82-4149-B5A2-4EC01F86C8CB}">
      <dsp:nvSpPr>
        <dsp:cNvPr id="0" name=""/>
        <dsp:cNvSpPr/>
      </dsp:nvSpPr>
      <dsp:spPr>
        <a:xfrm>
          <a:off x="0" y="0"/>
          <a:ext cx="5472608" cy="79150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_tradnl" sz="3300" kern="1200" dirty="0" err="1" smtClean="0"/>
            <a:t>Renovabilidad</a:t>
          </a:r>
          <a:r>
            <a:rPr lang="es-ES_tradnl" sz="3300" kern="1200" dirty="0" smtClean="0"/>
            <a:t>:</a:t>
          </a:r>
        </a:p>
      </dsp:txBody>
      <dsp:txXfrm>
        <a:off x="38638" y="38638"/>
        <a:ext cx="5395332" cy="714229"/>
      </dsp:txXfrm>
    </dsp:sp>
    <dsp:sp modelId="{7E1E1858-BCEF-4AC2-BBC2-3A60B5428B27}">
      <dsp:nvSpPr>
        <dsp:cNvPr id="0" name=""/>
        <dsp:cNvSpPr/>
      </dsp:nvSpPr>
      <dsp:spPr>
        <a:xfrm>
          <a:off x="0" y="873452"/>
          <a:ext cx="547260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5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S_tradnl" sz="2600" kern="1200" dirty="0" smtClean="0"/>
            <a:t>Atributo de las fuentes energéticas</a:t>
          </a:r>
          <a:endParaRPr lang="es-AR" sz="2600" kern="1200" dirty="0"/>
        </a:p>
      </dsp:txBody>
      <dsp:txXfrm>
        <a:off x="0" y="873452"/>
        <a:ext cx="5472608" cy="546480"/>
      </dsp:txXfrm>
    </dsp:sp>
    <dsp:sp modelId="{B42B3C9A-6262-438A-B738-1B58BDF42042}">
      <dsp:nvSpPr>
        <dsp:cNvPr id="0" name=""/>
        <dsp:cNvSpPr/>
      </dsp:nvSpPr>
      <dsp:spPr>
        <a:xfrm>
          <a:off x="0" y="1419932"/>
          <a:ext cx="5472608" cy="79150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_tradnl" sz="3300" kern="1200" dirty="0" smtClean="0"/>
            <a:t>Sustentabilidad:	</a:t>
          </a:r>
          <a:endParaRPr lang="es-AR" sz="3300" kern="1200" dirty="0"/>
        </a:p>
      </dsp:txBody>
      <dsp:txXfrm>
        <a:off x="38638" y="1458570"/>
        <a:ext cx="5395332" cy="714229"/>
      </dsp:txXfrm>
    </dsp:sp>
    <dsp:sp modelId="{2E3A3291-F0FF-4D74-A63C-359E49D32100}">
      <dsp:nvSpPr>
        <dsp:cNvPr id="0" name=""/>
        <dsp:cNvSpPr/>
      </dsp:nvSpPr>
      <dsp:spPr>
        <a:xfrm>
          <a:off x="0" y="2211437"/>
          <a:ext cx="547260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5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S_tradnl" sz="2600" kern="1200" dirty="0" smtClean="0"/>
            <a:t>Atributo de su uso</a:t>
          </a:r>
          <a:endParaRPr lang="es-AR" sz="2600" kern="1200" dirty="0"/>
        </a:p>
      </dsp:txBody>
      <dsp:txXfrm>
        <a:off x="0" y="2211437"/>
        <a:ext cx="5472608" cy="546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5812-D528-48DB-834A-080F0AF2D4C8}">
      <dsp:nvSpPr>
        <dsp:cNvPr id="0" name=""/>
        <dsp:cNvSpPr/>
      </dsp:nvSpPr>
      <dsp:spPr>
        <a:xfrm>
          <a:off x="907129" y="585697"/>
          <a:ext cx="1462662" cy="1462662"/>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AR" sz="1300" kern="1200" dirty="0"/>
            <a:t>Indicadores de Sostenibilidad</a:t>
          </a:r>
        </a:p>
      </dsp:txBody>
      <dsp:txXfrm>
        <a:off x="1121331" y="799899"/>
        <a:ext cx="1034258" cy="1034258"/>
      </dsp:txXfrm>
    </dsp:sp>
    <dsp:sp modelId="{C62D9014-893E-4628-B762-DABFBC7691DD}">
      <dsp:nvSpPr>
        <dsp:cNvPr id="0" name=""/>
        <dsp:cNvSpPr/>
      </dsp:nvSpPr>
      <dsp:spPr>
        <a:xfrm>
          <a:off x="953660" y="-266267"/>
          <a:ext cx="1369600" cy="1261531"/>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a:t>Indicadores Ecológicos</a:t>
          </a:r>
        </a:p>
      </dsp:txBody>
      <dsp:txXfrm>
        <a:off x="1154233" y="-81520"/>
        <a:ext cx="968454" cy="892037"/>
      </dsp:txXfrm>
    </dsp:sp>
    <dsp:sp modelId="{81658287-7A1B-4333-81FE-B6EAB0D7B512}">
      <dsp:nvSpPr>
        <dsp:cNvPr id="0" name=""/>
        <dsp:cNvSpPr/>
      </dsp:nvSpPr>
      <dsp:spPr>
        <a:xfrm>
          <a:off x="1903297" y="720583"/>
          <a:ext cx="1375385" cy="1192888"/>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a:t>Indicadores Sociales</a:t>
          </a:r>
        </a:p>
      </dsp:txBody>
      <dsp:txXfrm>
        <a:off x="2104717" y="895277"/>
        <a:ext cx="972545" cy="843500"/>
      </dsp:txXfrm>
    </dsp:sp>
    <dsp:sp modelId="{2B9FDECC-985E-4D20-BA32-7B99F73B50E2}">
      <dsp:nvSpPr>
        <dsp:cNvPr id="0" name=""/>
        <dsp:cNvSpPr/>
      </dsp:nvSpPr>
      <dsp:spPr>
        <a:xfrm>
          <a:off x="945809" y="1635935"/>
          <a:ext cx="1385301" cy="1267243"/>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a:t>Indicadores Políticos o Institucionales</a:t>
          </a:r>
        </a:p>
      </dsp:txBody>
      <dsp:txXfrm>
        <a:off x="1148682" y="1821518"/>
        <a:ext cx="979555" cy="896077"/>
      </dsp:txXfrm>
    </dsp:sp>
    <dsp:sp modelId="{6FA0853C-A59A-42CC-8262-15F327706D6D}">
      <dsp:nvSpPr>
        <dsp:cNvPr id="0" name=""/>
        <dsp:cNvSpPr/>
      </dsp:nvSpPr>
      <dsp:spPr>
        <a:xfrm>
          <a:off x="33685" y="711869"/>
          <a:ext cx="1304489" cy="1210316"/>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a:t>Indicadores</a:t>
          </a:r>
        </a:p>
        <a:p>
          <a:pPr lvl="0" algn="ctr" defTabSz="533400">
            <a:lnSpc>
              <a:spcPct val="90000"/>
            </a:lnSpc>
            <a:spcBef>
              <a:spcPct val="0"/>
            </a:spcBef>
            <a:spcAft>
              <a:spcPct val="35000"/>
            </a:spcAft>
          </a:pPr>
          <a:r>
            <a:rPr lang="es-AR" sz="1200" kern="1200" dirty="0"/>
            <a:t>Económicos</a:t>
          </a:r>
        </a:p>
      </dsp:txBody>
      <dsp:txXfrm>
        <a:off x="224723" y="889116"/>
        <a:ext cx="922413" cy="855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09616-848B-44DF-BA1C-99E1696229EA}">
      <dsp:nvSpPr>
        <dsp:cNvPr id="0" name=""/>
        <dsp:cNvSpPr/>
      </dsp:nvSpPr>
      <dsp:spPr>
        <a:xfrm>
          <a:off x="1110241" y="49746"/>
          <a:ext cx="1446082" cy="1446082"/>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S_tradnl" sz="900" kern="1200" dirty="0" smtClean="0"/>
            <a:t>Social</a:t>
          </a:r>
          <a:endParaRPr lang="es-AR" sz="900" kern="1200" dirty="0"/>
        </a:p>
      </dsp:txBody>
      <dsp:txXfrm>
        <a:off x="1277097" y="244411"/>
        <a:ext cx="1112371" cy="458853"/>
      </dsp:txXfrm>
    </dsp:sp>
    <dsp:sp modelId="{2BD9EFEB-7354-47B9-A84D-39C6B58BC61C}">
      <dsp:nvSpPr>
        <dsp:cNvPr id="0" name=""/>
        <dsp:cNvSpPr/>
      </dsp:nvSpPr>
      <dsp:spPr>
        <a:xfrm>
          <a:off x="1749855" y="689359"/>
          <a:ext cx="1446082" cy="1446082"/>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S_tradnl" sz="900" kern="1200" dirty="0" smtClean="0"/>
            <a:t>Ecológica</a:t>
          </a:r>
          <a:endParaRPr lang="es-AR" sz="900" kern="1200" dirty="0"/>
        </a:p>
      </dsp:txBody>
      <dsp:txXfrm>
        <a:off x="2528514" y="856215"/>
        <a:ext cx="556185" cy="1112371"/>
      </dsp:txXfrm>
    </dsp:sp>
    <dsp:sp modelId="{31D8C49D-312D-4566-948B-6E8082253D91}">
      <dsp:nvSpPr>
        <dsp:cNvPr id="0" name=""/>
        <dsp:cNvSpPr/>
      </dsp:nvSpPr>
      <dsp:spPr>
        <a:xfrm>
          <a:off x="1113162" y="1307036"/>
          <a:ext cx="1446082" cy="1446082"/>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S_tradnl" sz="900" kern="1200" dirty="0" smtClean="0"/>
            <a:t>Política</a:t>
          </a:r>
          <a:endParaRPr lang="es-AR" sz="900" kern="1200" dirty="0"/>
        </a:p>
      </dsp:txBody>
      <dsp:txXfrm>
        <a:off x="1280018" y="2099600"/>
        <a:ext cx="1112371" cy="458853"/>
      </dsp:txXfrm>
    </dsp:sp>
    <dsp:sp modelId="{39138675-E353-464F-8E35-DF1DD36009AB}">
      <dsp:nvSpPr>
        <dsp:cNvPr id="0" name=""/>
        <dsp:cNvSpPr/>
      </dsp:nvSpPr>
      <dsp:spPr>
        <a:xfrm>
          <a:off x="473549" y="667422"/>
          <a:ext cx="1446082" cy="1446082"/>
        </a:xfrm>
        <a:prstGeom prst="ellipse">
          <a:avLst/>
        </a:prstGeom>
        <a:solidFill>
          <a:schemeClr val="accent5">
            <a:alpha val="50000"/>
            <a:hueOff val="6718555"/>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S_tradnl" sz="900" kern="1200" dirty="0" smtClean="0"/>
            <a:t>Económica</a:t>
          </a:r>
          <a:endParaRPr lang="es-AR" sz="900" kern="1200" dirty="0"/>
        </a:p>
      </dsp:txBody>
      <dsp:txXfrm>
        <a:off x="584786" y="834278"/>
        <a:ext cx="556185" cy="1112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FA7E-0250-4947-A4CC-21A07040B1EF}">
      <dsp:nvSpPr>
        <dsp:cNvPr id="0" name=""/>
        <dsp:cNvSpPr/>
      </dsp:nvSpPr>
      <dsp:spPr>
        <a:xfrm>
          <a:off x="2660956" y="3024336"/>
          <a:ext cx="661140" cy="2519590"/>
        </a:xfrm>
        <a:custGeom>
          <a:avLst/>
          <a:gdLst/>
          <a:ahLst/>
          <a:cxnLst/>
          <a:rect l="0" t="0" r="0" b="0"/>
          <a:pathLst>
            <a:path>
              <a:moveTo>
                <a:pt x="0" y="0"/>
              </a:moveTo>
              <a:lnTo>
                <a:pt x="330570" y="0"/>
              </a:lnTo>
              <a:lnTo>
                <a:pt x="330570" y="2519590"/>
              </a:lnTo>
              <a:lnTo>
                <a:pt x="661140" y="2519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AR" sz="900" kern="1200"/>
        </a:p>
      </dsp:txBody>
      <dsp:txXfrm>
        <a:off x="2926404" y="4219009"/>
        <a:ext cx="130244" cy="130244"/>
      </dsp:txXfrm>
    </dsp:sp>
    <dsp:sp modelId="{87AFAAC0-E6F9-4188-B9B4-5755E393BBFA}">
      <dsp:nvSpPr>
        <dsp:cNvPr id="0" name=""/>
        <dsp:cNvSpPr/>
      </dsp:nvSpPr>
      <dsp:spPr>
        <a:xfrm>
          <a:off x="2660956" y="3024336"/>
          <a:ext cx="661140" cy="1259795"/>
        </a:xfrm>
        <a:custGeom>
          <a:avLst/>
          <a:gdLst/>
          <a:ahLst/>
          <a:cxnLst/>
          <a:rect l="0" t="0" r="0" b="0"/>
          <a:pathLst>
            <a:path>
              <a:moveTo>
                <a:pt x="0" y="0"/>
              </a:moveTo>
              <a:lnTo>
                <a:pt x="330570" y="0"/>
              </a:lnTo>
              <a:lnTo>
                <a:pt x="330570" y="1259795"/>
              </a:lnTo>
              <a:lnTo>
                <a:pt x="661140" y="1259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955958" y="3618665"/>
        <a:ext cx="71137" cy="71137"/>
      </dsp:txXfrm>
    </dsp:sp>
    <dsp:sp modelId="{5A7599F3-A12E-4F8D-861C-B47960574895}">
      <dsp:nvSpPr>
        <dsp:cNvPr id="0" name=""/>
        <dsp:cNvSpPr/>
      </dsp:nvSpPr>
      <dsp:spPr>
        <a:xfrm>
          <a:off x="2660956" y="2978616"/>
          <a:ext cx="661140" cy="91440"/>
        </a:xfrm>
        <a:custGeom>
          <a:avLst/>
          <a:gdLst/>
          <a:ahLst/>
          <a:cxnLst/>
          <a:rect l="0" t="0" r="0" b="0"/>
          <a:pathLst>
            <a:path>
              <a:moveTo>
                <a:pt x="0" y="45720"/>
              </a:moveTo>
              <a:lnTo>
                <a:pt x="66114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974998" y="3007807"/>
        <a:ext cx="33057" cy="33057"/>
      </dsp:txXfrm>
    </dsp:sp>
    <dsp:sp modelId="{64450740-9975-4D78-A8E8-66040A74D6CB}">
      <dsp:nvSpPr>
        <dsp:cNvPr id="0" name=""/>
        <dsp:cNvSpPr/>
      </dsp:nvSpPr>
      <dsp:spPr>
        <a:xfrm>
          <a:off x="2660956" y="1764540"/>
          <a:ext cx="661140" cy="1259795"/>
        </a:xfrm>
        <a:custGeom>
          <a:avLst/>
          <a:gdLst/>
          <a:ahLst/>
          <a:cxnLst/>
          <a:rect l="0" t="0" r="0" b="0"/>
          <a:pathLst>
            <a:path>
              <a:moveTo>
                <a:pt x="0" y="1259795"/>
              </a:moveTo>
              <a:lnTo>
                <a:pt x="330570" y="1259795"/>
              </a:lnTo>
              <a:lnTo>
                <a:pt x="330570" y="0"/>
              </a:lnTo>
              <a:lnTo>
                <a:pt x="66114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955958" y="2358869"/>
        <a:ext cx="71137" cy="71137"/>
      </dsp:txXfrm>
    </dsp:sp>
    <dsp:sp modelId="{19997E52-EBE3-4451-BB91-46807C6C1666}">
      <dsp:nvSpPr>
        <dsp:cNvPr id="0" name=""/>
        <dsp:cNvSpPr/>
      </dsp:nvSpPr>
      <dsp:spPr>
        <a:xfrm>
          <a:off x="2660956" y="504745"/>
          <a:ext cx="661140" cy="2519590"/>
        </a:xfrm>
        <a:custGeom>
          <a:avLst/>
          <a:gdLst/>
          <a:ahLst/>
          <a:cxnLst/>
          <a:rect l="0" t="0" r="0" b="0"/>
          <a:pathLst>
            <a:path>
              <a:moveTo>
                <a:pt x="0" y="2519590"/>
              </a:moveTo>
              <a:lnTo>
                <a:pt x="330570" y="2519590"/>
              </a:lnTo>
              <a:lnTo>
                <a:pt x="330570" y="0"/>
              </a:lnTo>
              <a:lnTo>
                <a:pt x="66114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AR" sz="900" kern="1200"/>
        </a:p>
      </dsp:txBody>
      <dsp:txXfrm>
        <a:off x="2926404" y="1699418"/>
        <a:ext cx="130244" cy="130244"/>
      </dsp:txXfrm>
    </dsp:sp>
    <dsp:sp modelId="{9CF4A120-04AB-4D1D-BA3B-B55F928A5F83}">
      <dsp:nvSpPr>
        <dsp:cNvPr id="0" name=""/>
        <dsp:cNvSpPr/>
      </dsp:nvSpPr>
      <dsp:spPr>
        <a:xfrm rot="16200000">
          <a:off x="-495162" y="2520417"/>
          <a:ext cx="5304401" cy="10078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AR" sz="3600" kern="1200" dirty="0" smtClean="0"/>
            <a:t>Democratización energética</a:t>
          </a:r>
          <a:endParaRPr lang="es-AR" sz="3600" kern="1200" dirty="0"/>
        </a:p>
      </dsp:txBody>
      <dsp:txXfrm>
        <a:off x="-495162" y="2520417"/>
        <a:ext cx="5304401" cy="1007836"/>
      </dsp:txXfrm>
    </dsp:sp>
    <dsp:sp modelId="{31FF2BE3-0A8D-4F95-92A4-2EED9478F0E6}">
      <dsp:nvSpPr>
        <dsp:cNvPr id="0" name=""/>
        <dsp:cNvSpPr/>
      </dsp:nvSpPr>
      <dsp:spPr>
        <a:xfrm>
          <a:off x="3322096" y="826"/>
          <a:ext cx="3305703" cy="100783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smtClean="0"/>
            <a:t>¿Para que?</a:t>
          </a:r>
        </a:p>
        <a:p>
          <a:pPr lvl="0" algn="ctr" defTabSz="1066800">
            <a:lnSpc>
              <a:spcPct val="90000"/>
            </a:lnSpc>
            <a:spcBef>
              <a:spcPct val="0"/>
            </a:spcBef>
            <a:spcAft>
              <a:spcPct val="35000"/>
            </a:spcAft>
          </a:pPr>
          <a:r>
            <a:rPr lang="es-AR" sz="2400" kern="1200" dirty="0" smtClean="0"/>
            <a:t>¿Qué queremos cambiar?</a:t>
          </a:r>
          <a:endParaRPr lang="es-AR" sz="2400" kern="1200" dirty="0"/>
        </a:p>
      </dsp:txBody>
      <dsp:txXfrm>
        <a:off x="3322096" y="826"/>
        <a:ext cx="3305703" cy="1007836"/>
      </dsp:txXfrm>
    </dsp:sp>
    <dsp:sp modelId="{24764437-2625-44F9-9728-33EF362C176C}">
      <dsp:nvSpPr>
        <dsp:cNvPr id="0" name=""/>
        <dsp:cNvSpPr/>
      </dsp:nvSpPr>
      <dsp:spPr>
        <a:xfrm>
          <a:off x="3322096" y="1260622"/>
          <a:ext cx="3305703" cy="1007836"/>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smtClean="0"/>
            <a:t>Información congruente</a:t>
          </a:r>
        </a:p>
        <a:p>
          <a:pPr lvl="0" algn="ctr" defTabSz="1066800">
            <a:lnSpc>
              <a:spcPct val="90000"/>
            </a:lnSpc>
            <a:spcBef>
              <a:spcPct val="0"/>
            </a:spcBef>
            <a:spcAft>
              <a:spcPct val="35000"/>
            </a:spcAft>
          </a:pPr>
          <a:r>
            <a:rPr lang="es-AR" sz="2400" kern="1200" dirty="0" smtClean="0"/>
            <a:t>¿existe?</a:t>
          </a:r>
          <a:endParaRPr lang="es-AR" sz="2400" kern="1200" dirty="0"/>
        </a:p>
      </dsp:txBody>
      <dsp:txXfrm>
        <a:off x="3322096" y="1260622"/>
        <a:ext cx="3305703" cy="1007836"/>
      </dsp:txXfrm>
    </dsp:sp>
    <dsp:sp modelId="{D9C9F64E-24B6-43BC-9B90-451C3246EB3E}">
      <dsp:nvSpPr>
        <dsp:cNvPr id="0" name=""/>
        <dsp:cNvSpPr/>
      </dsp:nvSpPr>
      <dsp:spPr>
        <a:xfrm>
          <a:off x="3322096" y="2520417"/>
          <a:ext cx="3305703" cy="1007836"/>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smtClean="0"/>
            <a:t>Estrategias de poder</a:t>
          </a:r>
          <a:endParaRPr lang="es-AR" sz="2400" kern="1200" dirty="0"/>
        </a:p>
      </dsp:txBody>
      <dsp:txXfrm>
        <a:off x="3322096" y="2520417"/>
        <a:ext cx="3305703" cy="1007836"/>
      </dsp:txXfrm>
    </dsp:sp>
    <dsp:sp modelId="{2AAE3E77-BF29-4D9E-9CF6-AFB4CA371030}">
      <dsp:nvSpPr>
        <dsp:cNvPr id="0" name=""/>
        <dsp:cNvSpPr/>
      </dsp:nvSpPr>
      <dsp:spPr>
        <a:xfrm>
          <a:off x="3322096" y="3780213"/>
          <a:ext cx="3305703" cy="1007836"/>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smtClean="0"/>
            <a:t>Tecnologías</a:t>
          </a:r>
          <a:endParaRPr lang="es-AR" sz="2400" kern="1200" dirty="0"/>
        </a:p>
      </dsp:txBody>
      <dsp:txXfrm>
        <a:off x="3322096" y="3780213"/>
        <a:ext cx="3305703" cy="1007836"/>
      </dsp:txXfrm>
    </dsp:sp>
    <dsp:sp modelId="{DD7AB4CA-1822-44AE-A27D-33FACB2CD2D9}">
      <dsp:nvSpPr>
        <dsp:cNvPr id="0" name=""/>
        <dsp:cNvSpPr/>
      </dsp:nvSpPr>
      <dsp:spPr>
        <a:xfrm>
          <a:off x="3322096" y="5040008"/>
          <a:ext cx="3305703" cy="100783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smtClean="0"/>
            <a:t>Herramientas, dimensiones</a:t>
          </a:r>
          <a:endParaRPr lang="es-AR" sz="2400" kern="1200" dirty="0"/>
        </a:p>
      </dsp:txBody>
      <dsp:txXfrm>
        <a:off x="3322096" y="5040008"/>
        <a:ext cx="3305703" cy="1007836"/>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s-ES"/>
          </a:p>
        </p:txBody>
      </p:sp>
      <p:sp>
        <p:nvSpPr>
          <p:cNvPr id="3" name="2 Marcador de fecha"/>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28B42BCD-B881-4038-9047-C48A6130BF3B}" type="datetimeFigureOut">
              <a:rPr lang="es-ES"/>
              <a:pPr>
                <a:defRPr/>
              </a:pPr>
              <a:t>03/05/2017</a:t>
            </a:fld>
            <a:endParaRPr lang="es-E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s-ES" noProof="0"/>
          </a:p>
        </p:txBody>
      </p:sp>
      <p:sp>
        <p:nvSpPr>
          <p:cNvPr id="5" name="4 Marcador de notas"/>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A417DBB7-D76C-4B43-A8BB-65EF7AE836DE}" type="slidenum">
              <a:rPr lang="es-ES"/>
              <a:pPr>
                <a:defRPr/>
              </a:pPr>
              <a:t>‹Nº›</a:t>
            </a:fld>
            <a:endParaRPr lang="es-ES"/>
          </a:p>
        </p:txBody>
      </p:sp>
    </p:spTree>
    <p:extLst>
      <p:ext uri="{BB962C8B-B14F-4D97-AF65-F5344CB8AC3E}">
        <p14:creationId xmlns:p14="http://schemas.microsoft.com/office/powerpoint/2010/main" val="3389534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a:defRPr/>
            </a:pPr>
            <a:fld id="{A417DBB7-D76C-4B43-A8BB-65EF7AE836DE}" type="slidenum">
              <a:rPr lang="es-ES" smtClean="0"/>
              <a:pPr>
                <a:defRPr/>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F2FC564A-800A-4CB7-8845-2B1CA0CC237D}" type="datetimeFigureOut">
              <a:rPr lang="es-ES"/>
              <a:pPr>
                <a:defRPr/>
              </a:pPr>
              <a:t>03/05/2017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B526D7D-1A45-4283-9B22-63A4A3054D62}" type="slidenum">
              <a:rPr lang="es-ES"/>
              <a:pPr>
                <a:defRPr/>
              </a:pPr>
              <a:t>‹Nº›</a:t>
            </a:fld>
            <a:endParaRPr lang="es-ES"/>
          </a:p>
        </p:txBody>
      </p:sp>
    </p:spTree>
    <p:extLst>
      <p:ext uri="{BB962C8B-B14F-4D97-AF65-F5344CB8AC3E}">
        <p14:creationId xmlns:p14="http://schemas.microsoft.com/office/powerpoint/2010/main" val="125705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0A55BB2-DDC6-4762-9578-BF7299D2C785}" type="datetimeFigureOut">
              <a:rPr lang="es-ES"/>
              <a:pPr>
                <a:defRPr/>
              </a:pPr>
              <a:t>03/05/2017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346F484-8D8B-452B-8F47-07C0AB0DEC5F}" type="slidenum">
              <a:rPr lang="es-ES"/>
              <a:pPr>
                <a:defRPr/>
              </a:pPr>
              <a:t>‹Nº›</a:t>
            </a:fld>
            <a:endParaRPr lang="es-ES"/>
          </a:p>
        </p:txBody>
      </p:sp>
    </p:spTree>
    <p:extLst>
      <p:ext uri="{BB962C8B-B14F-4D97-AF65-F5344CB8AC3E}">
        <p14:creationId xmlns:p14="http://schemas.microsoft.com/office/powerpoint/2010/main" val="390405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278E966-FB20-4D94-B241-08DA4B5CC143}" type="datetimeFigureOut">
              <a:rPr lang="es-ES"/>
              <a:pPr>
                <a:defRPr/>
              </a:pPr>
              <a:t>03/05/2017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80F3FF3-A246-4687-B54E-01CC0C3A244F}" type="slidenum">
              <a:rPr lang="es-ES"/>
              <a:pPr>
                <a:defRPr/>
              </a:pPr>
              <a:t>‹Nº›</a:t>
            </a:fld>
            <a:endParaRPr lang="es-ES"/>
          </a:p>
        </p:txBody>
      </p:sp>
    </p:spTree>
    <p:extLst>
      <p:ext uri="{BB962C8B-B14F-4D97-AF65-F5344CB8AC3E}">
        <p14:creationId xmlns:p14="http://schemas.microsoft.com/office/powerpoint/2010/main" val="75215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0EFE7B5-40DD-43FF-B3C5-1DCF3E76004F}" type="datetimeFigureOut">
              <a:rPr lang="es-ES"/>
              <a:pPr>
                <a:defRPr/>
              </a:pPr>
              <a:t>03/05/2017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5D3313E-3D48-4787-BD33-CDEE2FCFB4BB}" type="slidenum">
              <a:rPr lang="es-ES"/>
              <a:pPr>
                <a:defRPr/>
              </a:pPr>
              <a:t>‹Nº›</a:t>
            </a:fld>
            <a:endParaRPr lang="es-ES"/>
          </a:p>
        </p:txBody>
      </p:sp>
    </p:spTree>
    <p:extLst>
      <p:ext uri="{BB962C8B-B14F-4D97-AF65-F5344CB8AC3E}">
        <p14:creationId xmlns:p14="http://schemas.microsoft.com/office/powerpoint/2010/main" val="301339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76C207F-E9CD-40B4-9767-D90A5D390661}" type="datetimeFigureOut">
              <a:rPr lang="es-ES"/>
              <a:pPr>
                <a:defRPr/>
              </a:pPr>
              <a:t>03/05/2017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495385F-134D-4C36-A834-0D71419AF7A6}" type="slidenum">
              <a:rPr lang="es-ES"/>
              <a:pPr>
                <a:defRPr/>
              </a:pPr>
              <a:t>‹Nº›</a:t>
            </a:fld>
            <a:endParaRPr lang="es-ES"/>
          </a:p>
        </p:txBody>
      </p:sp>
    </p:spTree>
    <p:extLst>
      <p:ext uri="{BB962C8B-B14F-4D97-AF65-F5344CB8AC3E}">
        <p14:creationId xmlns:p14="http://schemas.microsoft.com/office/powerpoint/2010/main" val="199856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D33A1BF9-253D-481B-BBF0-78719038245E}" type="datetimeFigureOut">
              <a:rPr lang="es-ES"/>
              <a:pPr>
                <a:defRPr/>
              </a:pPr>
              <a:t>03/05/2017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9FFA8AA-3BE2-4F33-948C-BE2222907F39}" type="slidenum">
              <a:rPr lang="es-ES"/>
              <a:pPr>
                <a:defRPr/>
              </a:pPr>
              <a:t>‹Nº›</a:t>
            </a:fld>
            <a:endParaRPr lang="es-ES"/>
          </a:p>
        </p:txBody>
      </p:sp>
    </p:spTree>
    <p:extLst>
      <p:ext uri="{BB962C8B-B14F-4D97-AF65-F5344CB8AC3E}">
        <p14:creationId xmlns:p14="http://schemas.microsoft.com/office/powerpoint/2010/main" val="178216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4CB2F7BC-EBCD-45B4-BB46-51B0A9331D5C}" type="datetimeFigureOut">
              <a:rPr lang="es-ES"/>
              <a:pPr>
                <a:defRPr/>
              </a:pPr>
              <a:t>03/05/2017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4ED2D95D-46D0-4A7A-A725-EC3439786BEE}" type="slidenum">
              <a:rPr lang="es-ES"/>
              <a:pPr>
                <a:defRPr/>
              </a:pPr>
              <a:t>‹Nº›</a:t>
            </a:fld>
            <a:endParaRPr lang="es-ES"/>
          </a:p>
        </p:txBody>
      </p:sp>
    </p:spTree>
    <p:extLst>
      <p:ext uri="{BB962C8B-B14F-4D97-AF65-F5344CB8AC3E}">
        <p14:creationId xmlns:p14="http://schemas.microsoft.com/office/powerpoint/2010/main" val="261837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2B99493-F53B-41A3-99EB-69660DD9FAF6}" type="datetimeFigureOut">
              <a:rPr lang="es-ES"/>
              <a:pPr>
                <a:defRPr/>
              </a:pPr>
              <a:t>03/05/2017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1D2B0E29-7C74-47FF-8ADC-0524D53795C3}" type="slidenum">
              <a:rPr lang="es-ES"/>
              <a:pPr>
                <a:defRPr/>
              </a:pPr>
              <a:t>‹Nº›</a:t>
            </a:fld>
            <a:endParaRPr lang="es-ES"/>
          </a:p>
        </p:txBody>
      </p:sp>
    </p:spTree>
    <p:extLst>
      <p:ext uri="{BB962C8B-B14F-4D97-AF65-F5344CB8AC3E}">
        <p14:creationId xmlns:p14="http://schemas.microsoft.com/office/powerpoint/2010/main" val="145568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FA46A44-1DA9-4E2F-BDFB-575049F9E7A0}" type="datetimeFigureOut">
              <a:rPr lang="es-ES"/>
              <a:pPr>
                <a:defRPr/>
              </a:pPr>
              <a:t>03/05/2017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FE153C66-2469-4CDC-B35B-B6228E6C4A5D}" type="slidenum">
              <a:rPr lang="es-ES"/>
              <a:pPr>
                <a:defRPr/>
              </a:pPr>
              <a:t>‹Nº›</a:t>
            </a:fld>
            <a:endParaRPr lang="es-ES"/>
          </a:p>
        </p:txBody>
      </p:sp>
    </p:spTree>
    <p:extLst>
      <p:ext uri="{BB962C8B-B14F-4D97-AF65-F5344CB8AC3E}">
        <p14:creationId xmlns:p14="http://schemas.microsoft.com/office/powerpoint/2010/main" val="186989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8E5B91F-B5B9-4E50-9055-3A45A3EAE1A2}" type="datetimeFigureOut">
              <a:rPr lang="es-ES"/>
              <a:pPr>
                <a:defRPr/>
              </a:pPr>
              <a:t>03/05/2017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570BDEB-1BAC-42BC-B6CE-7B3928D53C32}" type="slidenum">
              <a:rPr lang="es-ES"/>
              <a:pPr>
                <a:defRPr/>
              </a:pPr>
              <a:t>‹Nº›</a:t>
            </a:fld>
            <a:endParaRPr lang="es-ES"/>
          </a:p>
        </p:txBody>
      </p:sp>
    </p:spTree>
    <p:extLst>
      <p:ext uri="{BB962C8B-B14F-4D97-AF65-F5344CB8AC3E}">
        <p14:creationId xmlns:p14="http://schemas.microsoft.com/office/powerpoint/2010/main" val="256370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BB858F3-C654-4BC6-8059-4FEA64EEC39F}" type="datetimeFigureOut">
              <a:rPr lang="es-ES"/>
              <a:pPr>
                <a:defRPr/>
              </a:pPr>
              <a:t>03/05/2017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41F306F-308C-4745-B6D5-B3F634E677DB}" type="slidenum">
              <a:rPr lang="es-ES"/>
              <a:pPr>
                <a:defRPr/>
              </a:pPr>
              <a:t>‹Nº›</a:t>
            </a:fld>
            <a:endParaRPr lang="es-ES"/>
          </a:p>
        </p:txBody>
      </p:sp>
    </p:spTree>
    <p:extLst>
      <p:ext uri="{BB962C8B-B14F-4D97-AF65-F5344CB8AC3E}">
        <p14:creationId xmlns:p14="http://schemas.microsoft.com/office/powerpoint/2010/main" val="362606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DAED65-59A6-4E4F-B7DC-EECACA25899C}" type="datetimeFigureOut">
              <a:rPr lang="es-ES"/>
              <a:pPr>
                <a:defRPr/>
              </a:pPr>
              <a:t>03/05/2017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DA4A7BA-5F64-4A7B-B64E-C3DD752A75E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seros@ciudad.com.ar"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wiseros@ciudad.com.ar"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196975"/>
            <a:ext cx="8229600" cy="4525963"/>
          </a:xfrm>
        </p:spPr>
        <p:txBody>
          <a:bodyPr/>
          <a:lstStyle/>
          <a:p>
            <a:pPr algn="ctr">
              <a:buFontTx/>
              <a:buNone/>
            </a:pPr>
            <a:endParaRPr lang="es-ES" b="1" dirty="0"/>
          </a:p>
          <a:p>
            <a:pPr algn="ctr">
              <a:buFontTx/>
              <a:buNone/>
            </a:pPr>
            <a:r>
              <a:rPr lang="es-ES" altLang="es-AR" sz="3600" b="1" dirty="0" smtClean="0"/>
              <a:t>Transición energética justa</a:t>
            </a:r>
          </a:p>
          <a:p>
            <a:pPr algn="ctr">
              <a:buFontTx/>
              <a:buNone/>
            </a:pPr>
            <a:r>
              <a:rPr lang="es-ES" altLang="es-AR" sz="2800" b="1" dirty="0" smtClean="0"/>
              <a:t>Pensando la democratización energética</a:t>
            </a:r>
            <a:r>
              <a:rPr lang="es-ES" altLang="es-AR" sz="3600" b="1" dirty="0"/>
              <a:t/>
            </a:r>
            <a:br>
              <a:rPr lang="es-ES" altLang="es-AR" sz="3600" b="1" dirty="0"/>
            </a:br>
            <a:r>
              <a:rPr lang="es-ES" altLang="es-AR" sz="2400" b="1" dirty="0"/>
              <a:t/>
            </a:r>
            <a:br>
              <a:rPr lang="es-ES" altLang="es-AR" sz="2400" b="1" dirty="0"/>
            </a:br>
            <a:r>
              <a:rPr lang="es-ES" altLang="es-AR" b="1" dirty="0"/>
              <a:t/>
            </a:r>
            <a:br>
              <a:rPr lang="es-ES" altLang="es-AR" b="1" dirty="0"/>
            </a:br>
            <a:r>
              <a:rPr lang="es-ES" altLang="es-AR" sz="2000" b="1" dirty="0" smtClean="0"/>
              <a:t>Montevideo</a:t>
            </a:r>
            <a:r>
              <a:rPr lang="es-ES" altLang="es-AR" sz="2000" b="1" dirty="0" smtClean="0"/>
              <a:t>, 4 </a:t>
            </a:r>
            <a:r>
              <a:rPr lang="es-ES" altLang="es-AR" sz="2000" b="1" dirty="0"/>
              <a:t>de </a:t>
            </a:r>
            <a:r>
              <a:rPr lang="es-ES" altLang="es-AR" sz="2000" b="1" dirty="0" smtClean="0"/>
              <a:t>mayo </a:t>
            </a:r>
            <a:r>
              <a:rPr lang="es-ES" altLang="es-AR" sz="2000" b="1" dirty="0"/>
              <a:t>de </a:t>
            </a:r>
            <a:r>
              <a:rPr lang="es-ES" altLang="es-AR" sz="2000" b="1" dirty="0" smtClean="0"/>
              <a:t>2017</a:t>
            </a:r>
            <a:r>
              <a:rPr lang="es-ES" altLang="es-AR" sz="2000" b="1" dirty="0"/>
              <a:t/>
            </a:r>
            <a:br>
              <a:rPr lang="es-ES" altLang="es-AR" sz="2000" b="1" dirty="0"/>
            </a:br>
            <a:endParaRPr lang="es-ES" sz="2000" dirty="0" smtClean="0"/>
          </a:p>
          <a:p>
            <a:pPr algn="ctr">
              <a:buFontTx/>
              <a:buNone/>
            </a:pPr>
            <a:r>
              <a:rPr lang="es-ES" sz="1400" dirty="0" err="1" smtClean="0"/>
              <a:t>Msc</a:t>
            </a:r>
            <a:r>
              <a:rPr lang="es-ES" sz="1400" dirty="0" smtClean="0"/>
              <a:t>. Ing</a:t>
            </a:r>
            <a:r>
              <a:rPr lang="es-ES" sz="1400" dirty="0"/>
              <a:t>. Pablo </a:t>
            </a:r>
            <a:r>
              <a:rPr lang="es-ES" sz="1400" dirty="0" err="1"/>
              <a:t>Bertinat</a:t>
            </a:r>
            <a:endParaRPr lang="es-ES" sz="1400" dirty="0"/>
          </a:p>
          <a:p>
            <a:pPr algn="ctr">
              <a:buFontTx/>
              <a:buNone/>
            </a:pPr>
            <a:r>
              <a:rPr lang="es-ES" sz="1200" dirty="0" smtClean="0">
                <a:hlinkClick r:id="rId3"/>
              </a:rPr>
              <a:t>pablobertinat@gmail.com</a:t>
            </a:r>
            <a:endParaRPr lang="es-ES" sz="1200" dirty="0"/>
          </a:p>
          <a:p>
            <a:pPr algn="ctr">
              <a:buFontTx/>
              <a:buNone/>
            </a:pPr>
            <a:r>
              <a:rPr lang="es-ES" sz="1200" dirty="0"/>
              <a:t>Observatorio de Energía y Sustentabilidad – UTN </a:t>
            </a:r>
            <a:r>
              <a:rPr lang="es-ES" sz="1200" dirty="0" err="1"/>
              <a:t>FRRo</a:t>
            </a:r>
            <a:endParaRPr lang="es-ES" sz="1200" dirty="0"/>
          </a:p>
          <a:p>
            <a:pPr algn="ctr">
              <a:buFontTx/>
              <a:buNone/>
            </a:pPr>
            <a:r>
              <a:rPr lang="es-ES" sz="1200" dirty="0"/>
              <a:t>Taller </a:t>
            </a:r>
            <a:r>
              <a:rPr lang="es-ES" sz="1200" dirty="0" smtClean="0"/>
              <a:t>Ecologista</a:t>
            </a:r>
            <a:endParaRPr lang="es-ES" sz="1200" dirty="0"/>
          </a:p>
        </p:txBody>
      </p:sp>
      <p:grpSp>
        <p:nvGrpSpPr>
          <p:cNvPr id="4" name="6 Grupo"/>
          <p:cNvGrpSpPr>
            <a:grpSpLocks/>
          </p:cNvGrpSpPr>
          <p:nvPr/>
        </p:nvGrpSpPr>
        <p:grpSpPr bwMode="auto">
          <a:xfrm>
            <a:off x="107950" y="5805488"/>
            <a:ext cx="3409950" cy="836612"/>
            <a:chOff x="317500" y="5876925"/>
            <a:chExt cx="3776663" cy="981075"/>
          </a:xfrm>
        </p:grpSpPr>
        <p:pic>
          <p:nvPicPr>
            <p:cNvPr id="5" name="Picture 7" descr="http://www.oesutnrosario.com.ar/wp-content/uploads/2012/07/OES-UTN-ojo_chico.gif"/>
            <p:cNvPicPr>
              <a:picLocks noChangeAspect="1" noChangeArrowheads="1" noCrop="1"/>
            </p:cNvPicPr>
            <p:nvPr/>
          </p:nvPicPr>
          <p:blipFill>
            <a:blip r:embed="rId4" cstate="print"/>
            <a:srcRect/>
            <a:stretch>
              <a:fillRect/>
            </a:stretch>
          </p:blipFill>
          <p:spPr bwMode="auto">
            <a:xfrm>
              <a:off x="317500" y="5876925"/>
              <a:ext cx="561975" cy="719138"/>
            </a:xfrm>
            <a:prstGeom prst="rect">
              <a:avLst/>
            </a:prstGeom>
            <a:noFill/>
            <a:ln w="9525">
              <a:noFill/>
              <a:miter lim="800000"/>
              <a:headEnd/>
              <a:tailEnd/>
            </a:ln>
          </p:spPr>
        </p:pic>
        <p:pic>
          <p:nvPicPr>
            <p:cNvPr id="6" name="Picture 5" descr="http://www.oesutnrosario.com.ar/wp-content/uploads/2012/07/Logotipo_OES_Letras.png"/>
            <p:cNvPicPr>
              <a:picLocks noChangeAspect="1" noChangeArrowheads="1"/>
            </p:cNvPicPr>
            <p:nvPr/>
          </p:nvPicPr>
          <p:blipFill>
            <a:blip r:embed="rId5" cstate="print"/>
            <a:srcRect/>
            <a:stretch>
              <a:fillRect/>
            </a:stretch>
          </p:blipFill>
          <p:spPr bwMode="auto">
            <a:xfrm>
              <a:off x="1001713" y="5876925"/>
              <a:ext cx="2706687" cy="703263"/>
            </a:xfrm>
            <a:prstGeom prst="rect">
              <a:avLst/>
            </a:prstGeom>
            <a:noFill/>
            <a:ln w="9525">
              <a:noFill/>
              <a:miter lim="800000"/>
              <a:headEnd/>
              <a:tailEnd/>
            </a:ln>
          </p:spPr>
        </p:pic>
        <p:sp>
          <p:nvSpPr>
            <p:cNvPr id="7" name="Rectangle 11"/>
            <p:cNvSpPr>
              <a:spLocks noChangeArrowheads="1"/>
            </p:cNvSpPr>
            <p:nvPr/>
          </p:nvSpPr>
          <p:spPr bwMode="auto">
            <a:xfrm>
              <a:off x="539750" y="6583363"/>
              <a:ext cx="3554413" cy="274637"/>
            </a:xfrm>
            <a:prstGeom prst="rect">
              <a:avLst/>
            </a:prstGeom>
            <a:noFill/>
            <a:ln w="9525" algn="ctr">
              <a:noFill/>
              <a:miter lim="800000"/>
              <a:headEnd/>
              <a:tailEnd/>
            </a:ln>
          </p:spPr>
          <p:txBody>
            <a:bodyPr anchor="ctr">
              <a:spAutoFit/>
            </a:bodyPr>
            <a:lstStyle/>
            <a:p>
              <a:pPr algn="ctr"/>
              <a:r>
                <a:rPr lang="es-ES_tradnl" altLang="es-AR" sz="1200">
                  <a:latin typeface="Calibri" pitchFamily="34" charset="0"/>
                </a:rPr>
                <a:t>www.oesutnrosario.com.ar</a:t>
              </a:r>
            </a:p>
          </p:txBody>
        </p:sp>
      </p:grpSp>
      <p:pic>
        <p:nvPicPr>
          <p:cNvPr id="9" name="Picture 5" descr="LogoNuevoTall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0500" y="5749925"/>
            <a:ext cx="23526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anner_intr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3" y="-26988"/>
            <a:ext cx="9180513" cy="138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9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10" y="836712"/>
            <a:ext cx="8829981"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28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468313" y="0"/>
            <a:ext cx="8229600" cy="1143000"/>
          </a:xfrm>
        </p:spPr>
        <p:style>
          <a:lnRef idx="2">
            <a:schemeClr val="dk1"/>
          </a:lnRef>
          <a:fillRef idx="1">
            <a:schemeClr val="lt1"/>
          </a:fillRef>
          <a:effectRef idx="0">
            <a:schemeClr val="dk1"/>
          </a:effectRef>
          <a:fontRef idx="minor">
            <a:schemeClr val="dk1"/>
          </a:fontRef>
        </p:style>
        <p:txBody>
          <a:bodyPr/>
          <a:lstStyle/>
          <a:p>
            <a:pPr>
              <a:defRPr/>
            </a:pPr>
            <a:r>
              <a:rPr lang="es-ES" sz="4000" dirty="0"/>
              <a:t> </a:t>
            </a:r>
            <a:r>
              <a:rPr lang="es-ES" sz="2400" b="1" dirty="0"/>
              <a:t>Relaciones Gasto Energético- Ingreso Promedio por quintiles en algunos países de América del Sur</a:t>
            </a:r>
            <a:endParaRPr lang="en-US" sz="2400" b="1" dirty="0"/>
          </a:p>
        </p:txBody>
      </p:sp>
      <p:pic>
        <p:nvPicPr>
          <p:cNvPr id="3993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468313" y="1268413"/>
            <a:ext cx="8458200" cy="5334000"/>
          </a:xfrm>
        </p:spPr>
      </p:pic>
      <p:sp>
        <p:nvSpPr>
          <p:cNvPr id="39940" name="Text Box 4"/>
          <p:cNvSpPr txBox="1">
            <a:spLocks noChangeArrowheads="1"/>
          </p:cNvSpPr>
          <p:nvPr/>
        </p:nvSpPr>
        <p:spPr bwMode="auto">
          <a:xfrm>
            <a:off x="228600" y="6491288"/>
            <a:ext cx="845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s-AR" sz="1200" b="1"/>
              <a:t>Fuente:</a:t>
            </a:r>
            <a:r>
              <a:rPr lang="en-US" altLang="es-AR" sz="1200"/>
              <a:t> DRNI. Proyecto Energía y Pobreza. CEPAL, UNDP, CdMadrid</a:t>
            </a:r>
          </a:p>
        </p:txBody>
      </p:sp>
    </p:spTree>
    <p:extLst>
      <p:ext uri="{BB962C8B-B14F-4D97-AF65-F5344CB8AC3E}">
        <p14:creationId xmlns:p14="http://schemas.microsoft.com/office/powerpoint/2010/main" val="10862584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3305175"/>
            <a:ext cx="68040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67488"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3 Rectángulo"/>
          <p:cNvSpPr>
            <a:spLocks noChangeArrowheads="1"/>
          </p:cNvSpPr>
          <p:nvPr/>
        </p:nvSpPr>
        <p:spPr bwMode="auto">
          <a:xfrm>
            <a:off x="179388" y="5516563"/>
            <a:ext cx="21605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altLang="es-AR" sz="1100"/>
              <a:t>Fuente: Tendencias del flujo de materiales y productividad de recursos en América Latina. PNUMA-CSIRO, 2013.</a:t>
            </a:r>
            <a:endParaRPr lang="es-AR" altLang="es-AR" sz="1100"/>
          </a:p>
        </p:txBody>
      </p:sp>
    </p:spTree>
    <p:extLst>
      <p:ext uri="{BB962C8B-B14F-4D97-AF65-F5344CB8AC3E}">
        <p14:creationId xmlns:p14="http://schemas.microsoft.com/office/powerpoint/2010/main" val="4039717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44016" y="1124744"/>
          <a:ext cx="882047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23850" y="0"/>
            <a:ext cx="8496300" cy="11080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s-ES_tradnl" sz="1600" b="1" dirty="0"/>
              <a:t>Los impactos de este modelo energético son múltiples. Es difícil establecer un orden de importancia de los mismos ya que afectan en diferente escala. De esta manera y solo para establecer los alcances del diagnóstico nombraremos:</a:t>
            </a:r>
            <a:endParaRPr lang="es-AR" sz="1600" b="1" dirty="0"/>
          </a:p>
          <a:p>
            <a:pPr algn="ctr">
              <a:defRPr/>
            </a:pPr>
            <a:endParaRPr lang="es-AR" dirty="0"/>
          </a:p>
        </p:txBody>
      </p:sp>
    </p:spTree>
    <p:extLst>
      <p:ext uri="{BB962C8B-B14F-4D97-AF65-F5344CB8AC3E}">
        <p14:creationId xmlns:p14="http://schemas.microsoft.com/office/powerpoint/2010/main" val="474020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CuadroTexto"/>
          <p:cNvSpPr txBox="1">
            <a:spLocks noChangeArrowheads="1"/>
          </p:cNvSpPr>
          <p:nvPr/>
        </p:nvSpPr>
        <p:spPr bwMode="auto">
          <a:xfrm>
            <a:off x="4535488" y="6611938"/>
            <a:ext cx="46085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ltLang="es-AR" sz="1000">
                <a:cs typeface="Arial" charset="0"/>
              </a:rPr>
              <a:t>Fuente: Drill, baby, drill. Postcarbon institute</a:t>
            </a:r>
            <a:endParaRPr lang="es-AR" altLang="es-AR" sz="1000">
              <a:cs typeface="Arial" charset="0"/>
            </a:endParaRPr>
          </a:p>
        </p:txBody>
      </p:sp>
      <p:pic>
        <p:nvPicPr>
          <p:cNvPr id="122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88" y="3573463"/>
            <a:ext cx="45831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Efecto invernad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425" y="692150"/>
            <a:ext cx="37115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3" name="Group 3"/>
          <p:cNvGrpSpPr>
            <a:grpSpLocks/>
          </p:cNvGrpSpPr>
          <p:nvPr/>
        </p:nvGrpSpPr>
        <p:grpSpPr bwMode="auto">
          <a:xfrm>
            <a:off x="1692275" y="2852738"/>
            <a:ext cx="3130550" cy="1846262"/>
            <a:chOff x="-65" y="981"/>
            <a:chExt cx="5644" cy="2929"/>
          </a:xfrm>
        </p:grpSpPr>
        <p:pic>
          <p:nvPicPr>
            <p:cNvPr id="12297" name="Picture 4" descr="fig-12"/>
            <p:cNvPicPr>
              <a:picLocks noChangeAspect="1" noChangeArrowheads="1"/>
            </p:cNvPicPr>
            <p:nvPr/>
          </p:nvPicPr>
          <p:blipFill>
            <a:blip r:embed="rId4" cstate="print">
              <a:extLst>
                <a:ext uri="{28A0092B-C50C-407E-A947-70E740481C1C}">
                  <a14:useLocalDpi xmlns:a14="http://schemas.microsoft.com/office/drawing/2010/main" val="0"/>
                </a:ext>
              </a:extLst>
            </a:blip>
            <a:srcRect t="22040" b="7210"/>
            <a:stretch>
              <a:fillRect/>
            </a:stretch>
          </p:blipFill>
          <p:spPr bwMode="auto">
            <a:xfrm>
              <a:off x="204" y="981"/>
              <a:ext cx="5375"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5"/>
            <p:cNvSpPr txBox="1">
              <a:spLocks noChangeArrowheads="1"/>
            </p:cNvSpPr>
            <p:nvPr/>
          </p:nvSpPr>
          <p:spPr bwMode="auto">
            <a:xfrm>
              <a:off x="-65" y="1067"/>
              <a:ext cx="862"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AR" altLang="es-ES" sz="1000" b="1">
                  <a:latin typeface="Calibri" pitchFamily="34" charset="0"/>
                </a:rPr>
                <a:t>Petróleo</a:t>
              </a:r>
            </a:p>
            <a:p>
              <a:pPr eaLnBrk="1" hangingPunct="1">
                <a:spcBef>
                  <a:spcPct val="50000"/>
                </a:spcBef>
              </a:pPr>
              <a:r>
                <a:rPr lang="es-AR" altLang="es-ES" sz="1000" b="1">
                  <a:latin typeface="Calibri" pitchFamily="34" charset="0"/>
                </a:rPr>
                <a:t>[Gt / año]</a:t>
              </a:r>
              <a:endParaRPr lang="es-ES" altLang="es-ES" sz="1000" b="1">
                <a:latin typeface="Calibri" pitchFamily="34" charset="0"/>
              </a:endParaRPr>
            </a:p>
          </p:txBody>
        </p:sp>
        <p:sp>
          <p:nvSpPr>
            <p:cNvPr id="12299" name="Text Box 6"/>
            <p:cNvSpPr txBox="1">
              <a:spLocks noChangeArrowheads="1"/>
            </p:cNvSpPr>
            <p:nvPr/>
          </p:nvSpPr>
          <p:spPr bwMode="auto">
            <a:xfrm>
              <a:off x="1973" y="3612"/>
              <a:ext cx="154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AR" altLang="es-ES" sz="1000" b="1">
                  <a:latin typeface="Calibri" pitchFamily="34" charset="0"/>
                </a:rPr>
                <a:t>Tiempo [año]</a:t>
              </a:r>
              <a:endParaRPr lang="es-ES" altLang="es-ES" sz="1000" b="1">
                <a:latin typeface="Calibri" pitchFamily="34" charset="0"/>
              </a:endParaRPr>
            </a:p>
          </p:txBody>
        </p:sp>
        <p:sp>
          <p:nvSpPr>
            <p:cNvPr id="12300" name="Rectangle 7"/>
            <p:cNvSpPr>
              <a:spLocks noChangeArrowheads="1"/>
            </p:cNvSpPr>
            <p:nvPr/>
          </p:nvSpPr>
          <p:spPr bwMode="auto">
            <a:xfrm>
              <a:off x="431" y="1480"/>
              <a:ext cx="362"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s-ES">
                <a:latin typeface="Calibri" pitchFamily="34" charset="0"/>
              </a:endParaRPr>
            </a:p>
          </p:txBody>
        </p:sp>
      </p:grpSp>
      <p:pic>
        <p:nvPicPr>
          <p:cNvPr id="122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294188"/>
            <a:ext cx="459581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22763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5432425" y="0"/>
            <a:ext cx="3027363" cy="646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AR" b="1" dirty="0"/>
              <a:t>Características del Sistema Energético</a:t>
            </a:r>
          </a:p>
        </p:txBody>
      </p:sp>
    </p:spTree>
    <p:extLst>
      <p:ext uri="{BB962C8B-B14F-4D97-AF65-F5344CB8AC3E}">
        <p14:creationId xmlns:p14="http://schemas.microsoft.com/office/powerpoint/2010/main" val="162878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92696"/>
            <a:ext cx="7776864" cy="53245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ES" sz="2800" dirty="0" smtClean="0"/>
              <a:t>Las políticas energéticas son una política sectorial de las políticas de desarrollo. </a:t>
            </a:r>
          </a:p>
          <a:p>
            <a:pPr algn="ctr"/>
            <a:endParaRPr lang="es-ES" sz="2400" dirty="0" smtClean="0"/>
          </a:p>
          <a:p>
            <a:pPr algn="ctr"/>
            <a:r>
              <a:rPr lang="es-ES" sz="2400" dirty="0" smtClean="0"/>
              <a:t>En este marco la configuración actual de las mismas se asocia a la idea de establecer herramientas y mecanismos que garanticen el funcionamiento pleno de un modelo de desarrollo asociado al crecimiento material infinito. </a:t>
            </a:r>
          </a:p>
          <a:p>
            <a:pPr algn="ctr"/>
            <a:endParaRPr lang="es-ES" sz="2400" dirty="0" smtClean="0"/>
          </a:p>
          <a:p>
            <a:pPr algn="ctr"/>
            <a:r>
              <a:rPr lang="es-ES" sz="2800" dirty="0" smtClean="0"/>
              <a:t>La mirada convencional intenta primordialmente garantizar una oferta suficiente ante una demanda creciente. La energía, en tanto mercancía, se configura entonces como una herramienta imprescindible para la reproducción del capital</a:t>
            </a:r>
            <a:endParaRPr lang="es-AR" sz="2800" dirty="0"/>
          </a:p>
        </p:txBody>
      </p:sp>
    </p:spTree>
    <p:extLst>
      <p:ext uri="{BB962C8B-B14F-4D97-AF65-F5344CB8AC3E}">
        <p14:creationId xmlns:p14="http://schemas.microsoft.com/office/powerpoint/2010/main" val="2467875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404664"/>
            <a:ext cx="6480720"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_tradnl" sz="2400" dirty="0" smtClean="0"/>
              <a:t>Indicadores de crecimiento y desarrollo</a:t>
            </a:r>
            <a:endParaRPr lang="es-AR" sz="2400" dirty="0"/>
          </a:p>
        </p:txBody>
      </p:sp>
      <p:sp>
        <p:nvSpPr>
          <p:cNvPr id="3" name="2 CuadroTexto"/>
          <p:cNvSpPr txBox="1"/>
          <p:nvPr/>
        </p:nvSpPr>
        <p:spPr>
          <a:xfrm rot="20832367">
            <a:off x="832166" y="1612136"/>
            <a:ext cx="4536504"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S_tradnl" sz="2400" dirty="0" smtClean="0"/>
              <a:t>¿Debe seguir creciendo la extracción de energía? ¿Cómo medimos?</a:t>
            </a:r>
            <a:endParaRPr lang="es-AR" sz="2400" dirty="0"/>
          </a:p>
        </p:txBody>
      </p:sp>
      <p:sp>
        <p:nvSpPr>
          <p:cNvPr id="4" name="3 CuadroTexto"/>
          <p:cNvSpPr txBox="1"/>
          <p:nvPr/>
        </p:nvSpPr>
        <p:spPr>
          <a:xfrm rot="671679">
            <a:off x="4577461" y="2591871"/>
            <a:ext cx="4104456"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_tradnl" sz="2400" dirty="0" smtClean="0"/>
              <a:t>¿Cual es la relación que piensan entre energía y satisfacción de necesidades?</a:t>
            </a:r>
            <a:endParaRPr lang="es-AR" sz="2400" dirty="0"/>
          </a:p>
        </p:txBody>
      </p:sp>
      <p:sp>
        <p:nvSpPr>
          <p:cNvPr id="5" name="4 CuadroTexto"/>
          <p:cNvSpPr txBox="1"/>
          <p:nvPr/>
        </p:nvSpPr>
        <p:spPr>
          <a:xfrm>
            <a:off x="1979712" y="3861048"/>
            <a:ext cx="5256584"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S_tradnl" sz="2400" dirty="0" smtClean="0"/>
              <a:t>¿Que hay acerca del modelo productivo?</a:t>
            </a:r>
          </a:p>
          <a:p>
            <a:endParaRPr lang="es-AR" sz="2400" dirty="0"/>
          </a:p>
        </p:txBody>
      </p:sp>
      <p:sp>
        <p:nvSpPr>
          <p:cNvPr id="6" name="5 CuadroTexto"/>
          <p:cNvSpPr txBox="1"/>
          <p:nvPr/>
        </p:nvSpPr>
        <p:spPr>
          <a:xfrm rot="21117926">
            <a:off x="781661" y="5209740"/>
            <a:ext cx="388843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_tradnl" dirty="0" smtClean="0"/>
              <a:t>¿Qué se produce, que sectores deben crecer y cuales debilitarse?</a:t>
            </a:r>
            <a:endParaRPr lang="es-AR" dirty="0"/>
          </a:p>
        </p:txBody>
      </p:sp>
      <p:sp>
        <p:nvSpPr>
          <p:cNvPr id="7" name="6 CuadroTexto"/>
          <p:cNvSpPr txBox="1"/>
          <p:nvPr/>
        </p:nvSpPr>
        <p:spPr>
          <a:xfrm>
            <a:off x="5004048" y="5445224"/>
            <a:ext cx="3312368"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dirty="0" smtClean="0"/>
              <a:t>¿Cómo disminuir la circulación de las cosas?</a:t>
            </a:r>
            <a:endParaRPr lang="es-AR" dirty="0"/>
          </a:p>
        </p:txBody>
      </p:sp>
      <p:sp>
        <p:nvSpPr>
          <p:cNvPr id="8" name="7 CuadroTexto"/>
          <p:cNvSpPr txBox="1"/>
          <p:nvPr/>
        </p:nvSpPr>
        <p:spPr>
          <a:xfrm>
            <a:off x="2267744" y="6381328"/>
            <a:ext cx="518457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_tradnl" dirty="0" smtClean="0"/>
              <a:t>Poner el ojo en la infraestructura</a:t>
            </a:r>
            <a:endParaRPr lang="es-AR" dirty="0"/>
          </a:p>
        </p:txBody>
      </p:sp>
    </p:spTree>
    <p:extLst>
      <p:ext uri="{BB962C8B-B14F-4D97-AF65-F5344CB8AC3E}">
        <p14:creationId xmlns:p14="http://schemas.microsoft.com/office/powerpoint/2010/main" val="1115569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9960" y="620688"/>
            <a:ext cx="8064896"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AR" sz="2000" dirty="0" smtClean="0"/>
              <a:t>El sistema energético no se reduce a la producción-consumo de determinados volúmenes físicos de energía, sino que el sistema incluye las políticas públicas, los conflictos sectoriales, las alianzas geopolíticas, las estrategias empresariales, los desarrollos tecnológicos, la diversificación productiva, las demandas sectoriales, los oligopolios y oligopsonios, la relación entre energía y distribución de la riqueza, o la relación entre energía y matriz productiva, las relaciones con la tecnología, etc. </a:t>
            </a:r>
            <a:endParaRPr lang="es-AR" sz="2000" dirty="0"/>
          </a:p>
        </p:txBody>
      </p:sp>
      <p:sp>
        <p:nvSpPr>
          <p:cNvPr id="3" name="2 Rectángulo"/>
          <p:cNvSpPr/>
          <p:nvPr/>
        </p:nvSpPr>
        <p:spPr>
          <a:xfrm>
            <a:off x="771988" y="3212976"/>
            <a:ext cx="756084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AR" sz="2800" dirty="0" smtClean="0"/>
              <a:t>El sistema energético se configura como un conjunto de relaciones que vinculan al sistema humano entre sí, con la naturaleza y que se encuentran determinadas por las relaciones de producción existentes.</a:t>
            </a:r>
            <a:endParaRPr lang="es-AR" sz="2800" dirty="0"/>
          </a:p>
        </p:txBody>
      </p:sp>
      <p:sp>
        <p:nvSpPr>
          <p:cNvPr id="4" name="3 CuadroTexto"/>
          <p:cNvSpPr txBox="1"/>
          <p:nvPr/>
        </p:nvSpPr>
        <p:spPr>
          <a:xfrm>
            <a:off x="179512" y="5858108"/>
            <a:ext cx="8712968" cy="523220"/>
          </a:xfrm>
          <a:prstGeom prst="rect">
            <a:avLst/>
          </a:prstGeom>
          <a:noFill/>
        </p:spPr>
        <p:txBody>
          <a:bodyPr wrap="square" rtlCol="0">
            <a:spAutoFit/>
          </a:bodyPr>
          <a:lstStyle/>
          <a:p>
            <a:pPr algn="ctr"/>
            <a:r>
              <a:rPr lang="es-AR" sz="2800" b="1" dirty="0">
                <a:solidFill>
                  <a:srgbClr val="7030A0"/>
                </a:solidFill>
              </a:rPr>
              <a:t>¿</a:t>
            </a:r>
            <a:r>
              <a:rPr lang="es-AR" sz="2800" b="1" dirty="0" smtClean="0">
                <a:solidFill>
                  <a:srgbClr val="7030A0"/>
                </a:solidFill>
              </a:rPr>
              <a:t>CAMBIAR LA MATRIZ O CAMBIAR EL SISTEMA?</a:t>
            </a:r>
            <a:endParaRPr lang="es-AR" sz="2800" b="1" dirty="0">
              <a:solidFill>
                <a:srgbClr val="7030A0"/>
              </a:solidFill>
            </a:endParaRPr>
          </a:p>
        </p:txBody>
      </p:sp>
    </p:spTree>
    <p:extLst>
      <p:ext uri="{BB962C8B-B14F-4D97-AF65-F5344CB8AC3E}">
        <p14:creationId xmlns:p14="http://schemas.microsoft.com/office/powerpoint/2010/main" val="213679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03784" y="172953"/>
            <a:ext cx="8044680" cy="563231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es-AR" sz="2400" b="1" dirty="0" smtClean="0"/>
              <a:t>-  La concepción de la energía es cultural</a:t>
            </a:r>
          </a:p>
          <a:p>
            <a:pPr algn="just">
              <a:lnSpc>
                <a:spcPct val="150000"/>
              </a:lnSpc>
            </a:pPr>
            <a:r>
              <a:rPr lang="es-AR" sz="2400" b="1" dirty="0" smtClean="0"/>
              <a:t>- Es mucho más que un problema físico, es social, político, económico y cultural</a:t>
            </a:r>
          </a:p>
          <a:p>
            <a:pPr algn="just">
              <a:lnSpc>
                <a:spcPct val="150000"/>
              </a:lnSpc>
            </a:pPr>
            <a:r>
              <a:rPr lang="es-AR" sz="2400" b="1" dirty="0" smtClean="0"/>
              <a:t>- El control de la energía ha sid</a:t>
            </a:r>
            <a:r>
              <a:rPr lang="es-AR" sz="2400" b="1" dirty="0"/>
              <a:t>o el control de las fuentes</a:t>
            </a:r>
          </a:p>
          <a:p>
            <a:pPr algn="just">
              <a:lnSpc>
                <a:spcPct val="150000"/>
              </a:lnSpc>
            </a:pPr>
            <a:r>
              <a:rPr lang="es-AR" sz="2400" b="1" dirty="0" smtClean="0"/>
              <a:t>- Los </a:t>
            </a:r>
            <a:r>
              <a:rPr lang="es-AR" sz="2400" b="1" dirty="0"/>
              <a:t>sistemas complejos necesitan </a:t>
            </a:r>
            <a:r>
              <a:rPr lang="es-AR" sz="2400" b="1" dirty="0" smtClean="0"/>
              <a:t>incrementar el flujo y la densidad energética para aumentar su complejidad (visiones acerca de la transición)</a:t>
            </a:r>
          </a:p>
          <a:p>
            <a:pPr algn="just">
              <a:lnSpc>
                <a:spcPct val="150000"/>
              </a:lnSpc>
            </a:pPr>
            <a:r>
              <a:rPr lang="es-AR" sz="2400" b="1" dirty="0" smtClean="0"/>
              <a:t>- Comprender la relación entre energía y dominación</a:t>
            </a:r>
          </a:p>
          <a:p>
            <a:pPr algn="just">
              <a:lnSpc>
                <a:spcPct val="150000"/>
              </a:lnSpc>
            </a:pPr>
            <a:r>
              <a:rPr lang="es-AR" sz="2400" b="1" dirty="0" smtClean="0"/>
              <a:t>- Las fuentes energéticas usadas marcan un determinado contexto social que no es neutro</a:t>
            </a:r>
            <a:endParaRPr lang="es-AR" sz="2400" b="1" dirty="0"/>
          </a:p>
        </p:txBody>
      </p:sp>
      <p:sp>
        <p:nvSpPr>
          <p:cNvPr id="3" name="2 Rectángulo"/>
          <p:cNvSpPr/>
          <p:nvPr/>
        </p:nvSpPr>
        <p:spPr>
          <a:xfrm rot="21069710">
            <a:off x="2018202" y="6088360"/>
            <a:ext cx="5061002" cy="523220"/>
          </a:xfrm>
          <a:prstGeom prst="rect">
            <a:avLst/>
          </a:prstGeom>
        </p:spPr>
        <p:txBody>
          <a:bodyPr wrap="none">
            <a:spAutoFit/>
          </a:bodyPr>
          <a:lstStyle/>
          <a:p>
            <a:pPr algn="ctr" eaLnBrk="1" hangingPunct="1"/>
            <a:r>
              <a:rPr lang="es-AR" sz="2800" b="1" dirty="0">
                <a:solidFill>
                  <a:srgbClr val="FF0000"/>
                </a:solidFill>
              </a:rPr>
              <a:t>Necesidad de una transición</a:t>
            </a:r>
          </a:p>
        </p:txBody>
      </p:sp>
    </p:spTree>
    <p:extLst>
      <p:ext uri="{BB962C8B-B14F-4D97-AF65-F5344CB8AC3E}">
        <p14:creationId xmlns:p14="http://schemas.microsoft.com/office/powerpoint/2010/main" val="141898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rot="21304311">
            <a:off x="1969483" y="677889"/>
            <a:ext cx="511256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AR" sz="2400" dirty="0" smtClean="0"/>
              <a:t>POR DONDE PENSAR ALTERNATIVAS PARA LA TRANSICIÓN</a:t>
            </a:r>
            <a:endParaRPr lang="es-AR" sz="2400" dirty="0"/>
          </a:p>
        </p:txBody>
      </p:sp>
      <p:sp>
        <p:nvSpPr>
          <p:cNvPr id="4" name="3 Rectángulo"/>
          <p:cNvSpPr/>
          <p:nvPr/>
        </p:nvSpPr>
        <p:spPr>
          <a:xfrm>
            <a:off x="755576" y="1844824"/>
            <a:ext cx="7560840" cy="397031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buFontTx/>
              <a:buChar char="-"/>
              <a:defRPr/>
            </a:pPr>
            <a:r>
              <a:rPr lang="es-ES_tradnl" sz="2800" b="1" dirty="0" smtClean="0"/>
              <a:t> Derecho </a:t>
            </a:r>
            <a:r>
              <a:rPr lang="es-ES_tradnl" sz="2800" b="1" dirty="0"/>
              <a:t>y mercancía</a:t>
            </a:r>
          </a:p>
          <a:p>
            <a:pPr>
              <a:buFontTx/>
              <a:buChar char="-"/>
              <a:defRPr/>
            </a:pPr>
            <a:r>
              <a:rPr lang="es-ES_tradnl" sz="2800" b="1" dirty="0"/>
              <a:t> Energía y necesidades humanas</a:t>
            </a:r>
          </a:p>
          <a:p>
            <a:pPr>
              <a:buFontTx/>
              <a:buChar char="-"/>
              <a:defRPr/>
            </a:pPr>
            <a:r>
              <a:rPr lang="es-ES_tradnl" sz="2800" b="1" dirty="0"/>
              <a:t> Energía y redistribución de la riqueza</a:t>
            </a:r>
          </a:p>
          <a:p>
            <a:pPr>
              <a:buFontTx/>
              <a:buChar char="-"/>
              <a:defRPr/>
            </a:pPr>
            <a:r>
              <a:rPr lang="es-ES_tradnl" sz="2800" b="1" dirty="0"/>
              <a:t> </a:t>
            </a:r>
            <a:r>
              <a:rPr lang="es-ES_tradnl" sz="2800" b="1" dirty="0" err="1"/>
              <a:t>Renovabilidad</a:t>
            </a:r>
            <a:r>
              <a:rPr lang="es-ES_tradnl" sz="2800" b="1" dirty="0"/>
              <a:t> y sustentabilidad de las fuentes </a:t>
            </a:r>
            <a:r>
              <a:rPr lang="es-ES_tradnl" sz="2800" b="1" dirty="0" smtClean="0"/>
              <a:t>energéticas</a:t>
            </a:r>
          </a:p>
          <a:p>
            <a:pPr>
              <a:buFontTx/>
              <a:buChar char="-"/>
              <a:defRPr/>
            </a:pPr>
            <a:r>
              <a:rPr lang="es-ES_tradnl" sz="2800" b="1" dirty="0"/>
              <a:t> </a:t>
            </a:r>
            <a:r>
              <a:rPr lang="es-ES_tradnl" sz="2800" b="1" dirty="0" smtClean="0"/>
              <a:t>Alternativas sectoriales</a:t>
            </a:r>
            <a:endParaRPr lang="es-ES_tradnl" sz="2800" b="1" dirty="0"/>
          </a:p>
          <a:p>
            <a:pPr>
              <a:buFontTx/>
              <a:buChar char="-"/>
              <a:defRPr/>
            </a:pPr>
            <a:r>
              <a:rPr lang="es-ES_tradnl" sz="2800" b="1" dirty="0" smtClean="0"/>
              <a:t> Las </a:t>
            </a:r>
            <a:r>
              <a:rPr lang="es-ES_tradnl" sz="2800" b="1" dirty="0"/>
              <a:t>políticas energéticas locales</a:t>
            </a:r>
            <a:endParaRPr lang="es-AR" sz="2800" b="1" dirty="0"/>
          </a:p>
          <a:p>
            <a:pPr>
              <a:buFontTx/>
              <a:buChar char="-"/>
              <a:defRPr/>
            </a:pPr>
            <a:r>
              <a:rPr lang="es-ES_tradnl" sz="2800" b="1" dirty="0"/>
              <a:t> Escenarios futuros</a:t>
            </a:r>
          </a:p>
          <a:p>
            <a:pPr>
              <a:defRPr/>
            </a:pPr>
            <a:endParaRPr lang="es-AR"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CuadroTexto"/>
          <p:cNvSpPr txBox="1">
            <a:spLocks noChangeArrowheads="1"/>
          </p:cNvSpPr>
          <p:nvPr/>
        </p:nvSpPr>
        <p:spPr bwMode="auto">
          <a:xfrm>
            <a:off x="1547813" y="2852738"/>
            <a:ext cx="57610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_tradnl" altLang="es-AR" sz="2400" b="1" dirty="0" smtClean="0"/>
              <a:t>Contenidos:</a:t>
            </a:r>
          </a:p>
          <a:p>
            <a:pPr eaLnBrk="1" hangingPunct="1"/>
            <a:r>
              <a:rPr lang="es-ES_tradnl" altLang="es-AR" sz="2400" dirty="0" smtClean="0"/>
              <a:t>1- Breve información</a:t>
            </a:r>
          </a:p>
          <a:p>
            <a:pPr eaLnBrk="1" hangingPunct="1"/>
            <a:r>
              <a:rPr lang="es-ES_tradnl" altLang="es-AR" sz="2400" dirty="0" smtClean="0"/>
              <a:t>2- Características del sistema energético</a:t>
            </a:r>
          </a:p>
          <a:p>
            <a:pPr eaLnBrk="1" hangingPunct="1"/>
            <a:r>
              <a:rPr lang="es-ES_tradnl" altLang="es-AR" sz="2400" dirty="0" smtClean="0"/>
              <a:t>3- Claves para la transición</a:t>
            </a:r>
          </a:p>
          <a:p>
            <a:pPr eaLnBrk="1" hangingPunct="1"/>
            <a:r>
              <a:rPr lang="es-ES_tradnl" altLang="es-AR" sz="2400" dirty="0" smtClean="0"/>
              <a:t>4- Democratización energética</a:t>
            </a:r>
          </a:p>
          <a:p>
            <a:pPr eaLnBrk="1" hangingPunct="1"/>
            <a:r>
              <a:rPr lang="es-ES_tradnl" altLang="es-AR" sz="2400" dirty="0" smtClean="0"/>
              <a:t>5- Reflexiones finales</a:t>
            </a:r>
            <a:endParaRPr lang="es-AR" altLang="es-AR" sz="2400" dirty="0"/>
          </a:p>
        </p:txBody>
      </p:sp>
      <p:pic>
        <p:nvPicPr>
          <p:cNvPr id="13315" name="Picture 9" descr="banner_int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26988"/>
            <a:ext cx="9180513" cy="138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967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0113" y="333375"/>
            <a:ext cx="7272337" cy="46037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defRPr/>
            </a:pPr>
            <a:r>
              <a:rPr lang="es-ES_tradnl" sz="2400" b="1" dirty="0"/>
              <a:t>Derecho y Mercancía</a:t>
            </a:r>
            <a:endParaRPr lang="es-AR" sz="2400" b="1" dirty="0"/>
          </a:p>
        </p:txBody>
      </p:sp>
      <p:sp>
        <p:nvSpPr>
          <p:cNvPr id="3" name="2 CuadroTexto"/>
          <p:cNvSpPr txBox="1"/>
          <p:nvPr/>
        </p:nvSpPr>
        <p:spPr>
          <a:xfrm>
            <a:off x="611188" y="1052513"/>
            <a:ext cx="8064500" cy="563245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just">
              <a:defRPr/>
            </a:pPr>
            <a:r>
              <a:rPr lang="es-ES_tradnl" dirty="0"/>
              <a:t>- </a:t>
            </a:r>
            <a:r>
              <a:rPr lang="es-ES_tradnl" sz="2400" dirty="0"/>
              <a:t>Concebimos a la energía como parte de los comunes, como una herramienta y no un fin en sí mismo y en ese marco parte de los derechos colectivos en congruencia con los derechos de la naturaleza.</a:t>
            </a:r>
            <a:endParaRPr lang="es-AR" sz="2400" dirty="0"/>
          </a:p>
          <a:p>
            <a:pPr algn="just">
              <a:buFontTx/>
              <a:buChar char="-"/>
              <a:defRPr/>
            </a:pPr>
            <a:r>
              <a:rPr lang="es-ES_tradnl" sz="2400" dirty="0"/>
              <a:t>Entre los procesos de largo plazo que se configuran como desafíos podemos citar dos. La construcción social de la energía como derecho y la </a:t>
            </a:r>
            <a:r>
              <a:rPr lang="es-ES_tradnl" sz="2400" dirty="0" err="1"/>
              <a:t>desmercantilización</a:t>
            </a:r>
            <a:r>
              <a:rPr lang="es-ES_tradnl" sz="2400" dirty="0"/>
              <a:t> del sector de la energía. </a:t>
            </a:r>
          </a:p>
          <a:p>
            <a:pPr algn="just">
              <a:buFontTx/>
              <a:buChar char="-"/>
              <a:defRPr/>
            </a:pPr>
            <a:r>
              <a:rPr lang="es-ES_tradnl" sz="2400" dirty="0"/>
              <a:t>El concepto de </a:t>
            </a:r>
            <a:r>
              <a:rPr lang="es-ES_tradnl" sz="2400" dirty="0" err="1"/>
              <a:t>desmercantilización</a:t>
            </a:r>
            <a:r>
              <a:rPr lang="es-ES_tradnl" sz="2400" dirty="0"/>
              <a:t> disputa la centralidad de los mercados para resolver las necesidades. Reconocer y potenciar otras instituciones y otros actores por fuera del mercado capitalista debe ser una opción.</a:t>
            </a:r>
          </a:p>
          <a:p>
            <a:pPr algn="just">
              <a:buFontTx/>
              <a:buChar char="-"/>
              <a:defRPr/>
            </a:pPr>
            <a:r>
              <a:rPr lang="es-ES_tradnl" sz="2400" dirty="0"/>
              <a:t>Se trata de debatir acerca de la construcción de nuevas relaciones sociales en el plano de la producción, distribución y consumo de energía.</a:t>
            </a:r>
            <a:endParaRPr lang="es-AR" sz="2400" dirty="0"/>
          </a:p>
          <a:p>
            <a:pPr algn="just">
              <a:defRPr/>
            </a:pPr>
            <a:endParaRPr lang="es-AR" sz="2400" dirty="0"/>
          </a:p>
        </p:txBody>
      </p:sp>
      <p:sp>
        <p:nvSpPr>
          <p:cNvPr id="4" name="3 CuadroTexto"/>
          <p:cNvSpPr txBox="1"/>
          <p:nvPr/>
        </p:nvSpPr>
        <p:spPr>
          <a:xfrm rot="21106843">
            <a:off x="3644176" y="6065315"/>
            <a:ext cx="352839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AR" b="1" dirty="0" smtClean="0"/>
              <a:t>MARCO NORMATIVO ACTUAL</a:t>
            </a:r>
            <a:endParaRPr lang="es-A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2988" y="1052513"/>
            <a:ext cx="7273925"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s-ES_tradnl" sz="2800" b="1" dirty="0"/>
              <a:t>Energía y necesidades humanas</a:t>
            </a:r>
            <a:endParaRPr lang="es-AR" sz="2800" b="1" dirty="0"/>
          </a:p>
        </p:txBody>
      </p:sp>
      <p:sp>
        <p:nvSpPr>
          <p:cNvPr id="3" name="2 CuadroTexto"/>
          <p:cNvSpPr txBox="1"/>
          <p:nvPr/>
        </p:nvSpPr>
        <p:spPr>
          <a:xfrm>
            <a:off x="611188" y="2349500"/>
            <a:ext cx="8064500" cy="3416300"/>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buFontTx/>
              <a:buChar char="-"/>
              <a:defRPr/>
            </a:pPr>
            <a:r>
              <a:rPr lang="es-ES_tradnl" sz="2400" dirty="0"/>
              <a:t>Fuerte dependencia de un número creciente de bienes para satisfacer necesidades humanas que se ha venido profundizando con el desarrollo del capitalismo. Trabajar las dimensiones asociadas a la </a:t>
            </a:r>
            <a:r>
              <a:rPr lang="es-ES_tradnl" sz="2400" dirty="0" err="1"/>
              <a:t>culturalidad</a:t>
            </a:r>
            <a:r>
              <a:rPr lang="es-ES_tradnl" sz="2400" dirty="0"/>
              <a:t>, como condición necesaria para el desarrollo de un futuro menos dependiente de materiales y energía.</a:t>
            </a:r>
          </a:p>
          <a:p>
            <a:pPr>
              <a:buFontTx/>
              <a:buChar char="-"/>
              <a:defRPr/>
            </a:pPr>
            <a:r>
              <a:rPr lang="es-ES_tradnl" sz="2400" dirty="0"/>
              <a:t> “</a:t>
            </a:r>
            <a:r>
              <a:rPr lang="es-ES_tradnl" sz="2400" dirty="0" err="1"/>
              <a:t>Ruralizar</a:t>
            </a:r>
            <a:r>
              <a:rPr lang="es-ES_tradnl" sz="2400" dirty="0"/>
              <a:t> las ciudades”</a:t>
            </a:r>
          </a:p>
          <a:p>
            <a:pPr>
              <a:buFontTx/>
              <a:buChar char="-"/>
              <a:defRPr/>
            </a:pPr>
            <a:r>
              <a:rPr lang="es-ES_tradnl" sz="2400" dirty="0"/>
              <a:t> Programas de agricultura urbana extendidos</a:t>
            </a:r>
          </a:p>
          <a:p>
            <a:pPr>
              <a:buFontTx/>
              <a:buChar char="-"/>
              <a:defRPr/>
            </a:pPr>
            <a:r>
              <a:rPr lang="es-ES_tradnl" sz="2400" dirty="0"/>
              <a:t> Redes de consumo sustentable</a:t>
            </a:r>
            <a:endParaRPr lang="es-A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42988" y="188913"/>
            <a:ext cx="6769100" cy="522287"/>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s-ES_tradnl" sz="2800" b="1" dirty="0"/>
              <a:t>Energía y redistribución de la riqueza</a:t>
            </a:r>
            <a:endParaRPr lang="es-AR" sz="2800" b="1" dirty="0"/>
          </a:p>
        </p:txBody>
      </p:sp>
      <p:sp>
        <p:nvSpPr>
          <p:cNvPr id="4" name="3 CuadroTexto"/>
          <p:cNvSpPr txBox="1"/>
          <p:nvPr/>
        </p:nvSpPr>
        <p:spPr>
          <a:xfrm>
            <a:off x="323850" y="836613"/>
            <a:ext cx="8280400" cy="5878512"/>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just">
              <a:buFontTx/>
              <a:buChar char="-"/>
              <a:defRPr/>
            </a:pPr>
            <a:r>
              <a:rPr lang="es-ES_tradnl" sz="2000" dirty="0"/>
              <a:t>Aproximadamente 30 millones de personas en América Latina no tienen acceso a la energía eléctrica, de estas, más del 70% son pobres, y más de 80 millones cocinan con biomasa en condiciones que afectan a su salud.</a:t>
            </a:r>
          </a:p>
          <a:p>
            <a:pPr algn="just">
              <a:buFontTx/>
              <a:buChar char="-"/>
              <a:defRPr/>
            </a:pPr>
            <a:r>
              <a:rPr lang="es-ES_tradnl" sz="2000" dirty="0"/>
              <a:t> El acceso a la energía no es un eje prioritario de las políticas energéticas actuales.</a:t>
            </a:r>
          </a:p>
          <a:p>
            <a:pPr algn="just">
              <a:buFontTx/>
              <a:buChar char="-"/>
              <a:defRPr/>
            </a:pPr>
            <a:r>
              <a:rPr lang="es-ES_tradnl" sz="2000" dirty="0"/>
              <a:t> Los sectores pobres pagan más por energía de menor calidad con respecto a sus ingresos.</a:t>
            </a:r>
          </a:p>
          <a:p>
            <a:pPr algn="just">
              <a:buFontTx/>
              <a:buChar char="-"/>
              <a:defRPr/>
            </a:pPr>
            <a:r>
              <a:rPr lang="es-ES_tradnl" sz="2000" dirty="0"/>
              <a:t> Revisar las tarifas de las diferentes fuentes son una condición indispensable para un proceso de transición, esto requiera flexibilizar los sistemas tarifarios asociándolo a parámetros como ingresos, condiciones del hábitat y patrimonio de manera de establecer mecanismos que castiguen el sobreconsumo suntuoso y subsidien un consumo digno para otros sectores.</a:t>
            </a:r>
          </a:p>
          <a:p>
            <a:pPr algn="just">
              <a:buFontTx/>
              <a:buChar char="-"/>
              <a:defRPr/>
            </a:pPr>
            <a:r>
              <a:rPr lang="es-ES_tradnl" sz="2000" dirty="0"/>
              <a:t>Un paso más adelante sería poder avanzar en conceptos como el de “canasta energética” que significa poder construir, teniendo en cuenta pautas culturales y sociales, un </a:t>
            </a:r>
            <a:r>
              <a:rPr lang="es-ES_tradnl" sz="2000" dirty="0" err="1"/>
              <a:t>mix</a:t>
            </a:r>
            <a:r>
              <a:rPr lang="es-ES_tradnl" sz="2000" dirty="0"/>
              <a:t> de medios energéticos que garanticen una vida digna. Esto significa fortalecer la idea de energía como un medio y no como un fin en sí mismo.</a:t>
            </a:r>
            <a:endParaRPr lang="es-AR" sz="2000" dirty="0"/>
          </a:p>
          <a:p>
            <a:pPr>
              <a:defRPr/>
            </a:pPr>
            <a:endParaRPr lang="es-ES_tradnl" dirty="0"/>
          </a:p>
          <a:p>
            <a:pPr>
              <a:buFontTx/>
              <a:buChar char="-"/>
              <a:defRPr/>
            </a:pPr>
            <a:endParaRPr lang="es-A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188" y="404813"/>
            <a:ext cx="7993062" cy="461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_tradnl" sz="2400" b="1" dirty="0" err="1"/>
              <a:t>Renovabilidad</a:t>
            </a:r>
            <a:r>
              <a:rPr lang="es-ES_tradnl" sz="2400" b="1" dirty="0"/>
              <a:t> y sustentabilidad de las fuentes energéticas</a:t>
            </a:r>
            <a:endParaRPr lang="es-AR" sz="2400" b="1" dirty="0"/>
          </a:p>
        </p:txBody>
      </p:sp>
      <p:graphicFrame>
        <p:nvGraphicFramePr>
          <p:cNvPr id="3" name="2 Diagrama"/>
          <p:cNvGraphicFramePr/>
          <p:nvPr/>
        </p:nvGraphicFramePr>
        <p:xfrm>
          <a:off x="1835696" y="1124744"/>
          <a:ext cx="5472608" cy="283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nvGraphicFramePr>
        <p:xfrm>
          <a:off x="5508104" y="3861048"/>
          <a:ext cx="3312368" cy="2636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4 Diagrama"/>
          <p:cNvGraphicFramePr/>
          <p:nvPr/>
        </p:nvGraphicFramePr>
        <p:xfrm>
          <a:off x="827584" y="3960440"/>
          <a:ext cx="3672408" cy="2780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5 Rectángulo"/>
          <p:cNvSpPr/>
          <p:nvPr/>
        </p:nvSpPr>
        <p:spPr>
          <a:xfrm rot="19292586">
            <a:off x="1331640" y="5301208"/>
            <a:ext cx="2851870" cy="369332"/>
          </a:xfrm>
          <a:prstGeom prst="rect">
            <a:avLst/>
          </a:prstGeom>
        </p:spPr>
        <p:txBody>
          <a:bodyPr wrap="none">
            <a:spAutoFit/>
          </a:bodyPr>
          <a:lstStyle/>
          <a:p>
            <a:pPr algn="ctr">
              <a:defRPr/>
            </a:pPr>
            <a:r>
              <a:rPr lang="es-ES_tradnl" b="1" dirty="0">
                <a:ln w="10541" cmpd="sng">
                  <a:solidFill>
                    <a:schemeClr val="accent1">
                      <a:shade val="88000"/>
                      <a:satMod val="110000"/>
                    </a:schemeClr>
                  </a:solidFill>
                  <a:prstDash val="solid"/>
                </a:ln>
                <a:solidFill>
                  <a:srgbClr val="FF0000"/>
                </a:solidFill>
              </a:rPr>
              <a:t>EQUILIBRIO vs. CONFLICTOS</a:t>
            </a:r>
            <a:endParaRPr lang="es-AR" b="1" dirty="0">
              <a:ln w="10541" cmpd="sng">
                <a:solidFill>
                  <a:schemeClr val="accent1">
                    <a:shade val="88000"/>
                    <a:satMod val="110000"/>
                  </a:schemeClr>
                </a:solidFill>
                <a:prstDash val="solid"/>
              </a:ln>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0113" y="333375"/>
            <a:ext cx="7056437" cy="522288"/>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s-ES_tradnl" sz="2800" b="1" dirty="0"/>
              <a:t>Pensar alternativas sectoriales</a:t>
            </a:r>
            <a:endParaRPr lang="es-AR" sz="2800" b="1" dirty="0"/>
          </a:p>
        </p:txBody>
      </p:sp>
      <p:sp>
        <p:nvSpPr>
          <p:cNvPr id="3" name="2 CuadroTexto"/>
          <p:cNvSpPr txBox="1"/>
          <p:nvPr/>
        </p:nvSpPr>
        <p:spPr>
          <a:xfrm>
            <a:off x="468313" y="1557338"/>
            <a:ext cx="8424862" cy="489267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buFontTx/>
              <a:buChar char="-"/>
              <a:defRPr/>
            </a:pPr>
            <a:r>
              <a:rPr lang="es-ES_tradnl" sz="2400" dirty="0"/>
              <a:t>Los sectores de mayor consumo son  transporte e industria con diferencias subregionales</a:t>
            </a:r>
          </a:p>
          <a:p>
            <a:pPr>
              <a:buFontTx/>
              <a:buChar char="-"/>
              <a:defRPr/>
            </a:pPr>
            <a:r>
              <a:rPr lang="es-ES_tradnl" sz="2400" dirty="0"/>
              <a:t> Necesidad de analizar los aspectos estructurales</a:t>
            </a:r>
          </a:p>
          <a:p>
            <a:pPr>
              <a:buFontTx/>
              <a:buChar char="-"/>
              <a:defRPr/>
            </a:pPr>
            <a:r>
              <a:rPr lang="es-ES_tradnl" sz="2400" dirty="0"/>
              <a:t> Exportación de energía virtual</a:t>
            </a:r>
          </a:p>
          <a:p>
            <a:pPr>
              <a:buFontTx/>
              <a:buChar char="-"/>
              <a:defRPr/>
            </a:pPr>
            <a:r>
              <a:rPr lang="es-ES_tradnl" sz="2400" dirty="0"/>
              <a:t> Corredores para la circulación de mercancías para la globalización</a:t>
            </a:r>
          </a:p>
          <a:p>
            <a:pPr>
              <a:buFontTx/>
              <a:buChar char="-"/>
              <a:defRPr/>
            </a:pPr>
            <a:r>
              <a:rPr lang="es-ES_tradnl" sz="2400" dirty="0"/>
              <a:t> En los últimos diez años los proyectos IIRSA utilizaron 55.390 millones de dólares para el sector transporte, el 89 % con financiamiento público o público-privado en proyectos asociados a los llamados corredores </a:t>
            </a:r>
            <a:r>
              <a:rPr lang="es-ES_tradnl" sz="2400" dirty="0" err="1"/>
              <a:t>bioceánicos</a:t>
            </a:r>
            <a:r>
              <a:rPr lang="es-ES_tradnl" sz="2400" dirty="0"/>
              <a:t> y 40.684 millones de dólares para el sector energía (BID, CAF, FONPLATA, 2011)</a:t>
            </a:r>
          </a:p>
          <a:p>
            <a:pPr>
              <a:buFontTx/>
              <a:buChar char="-"/>
              <a:defRPr/>
            </a:pPr>
            <a:r>
              <a:rPr lang="es-ES_tradnl" sz="2400" dirty="0"/>
              <a:t> Destrucción de las cadenas locales de producción, alternativas a esto </a:t>
            </a:r>
            <a:endParaRPr lang="es-AR" sz="2400" dirty="0"/>
          </a:p>
        </p:txBody>
      </p:sp>
    </p:spTree>
    <p:extLst>
      <p:ext uri="{BB962C8B-B14F-4D97-AF65-F5344CB8AC3E}">
        <p14:creationId xmlns:p14="http://schemas.microsoft.com/office/powerpoint/2010/main" val="2149282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550" y="188913"/>
            <a:ext cx="7056438" cy="95410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s-ES_tradnl" sz="2800" b="1" dirty="0"/>
              <a:t>Las políticas energéticas </a:t>
            </a:r>
            <a:r>
              <a:rPr lang="es-ES_tradnl" sz="2800" b="1" dirty="0" smtClean="0"/>
              <a:t>locales y la participación ciudadana</a:t>
            </a:r>
            <a:endParaRPr lang="es-AR" sz="2800" b="1" dirty="0"/>
          </a:p>
        </p:txBody>
      </p:sp>
      <p:sp>
        <p:nvSpPr>
          <p:cNvPr id="3" name="2 CuadroTexto"/>
          <p:cNvSpPr txBox="1"/>
          <p:nvPr/>
        </p:nvSpPr>
        <p:spPr>
          <a:xfrm>
            <a:off x="611560" y="1412776"/>
            <a:ext cx="8064500" cy="526297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buFontTx/>
              <a:buChar char="-"/>
              <a:defRPr/>
            </a:pPr>
            <a:r>
              <a:rPr lang="es-ES_tradnl" sz="2400" dirty="0" smtClean="0"/>
              <a:t> A </a:t>
            </a:r>
            <a:r>
              <a:rPr lang="es-ES_tradnl" sz="2400" dirty="0"/>
              <a:t>diferencia de otras políticas sectoriales, las políticas energéticas son, en la mayoría de los casos, delegadas en los estados nacionales. Por lo tanto las mismas tienen una fuerte impronta de concentración y centralización</a:t>
            </a:r>
            <a:r>
              <a:rPr lang="es-ES_tradnl" sz="2400" dirty="0" smtClean="0"/>
              <a:t>.</a:t>
            </a:r>
          </a:p>
          <a:p>
            <a:pPr algn="just">
              <a:defRPr/>
            </a:pPr>
            <a:endParaRPr lang="es-ES_tradnl" sz="2400" dirty="0"/>
          </a:p>
          <a:p>
            <a:pPr algn="just">
              <a:buFontTx/>
              <a:buChar char="-"/>
              <a:defRPr/>
            </a:pPr>
            <a:r>
              <a:rPr lang="es-ES_tradnl" sz="2400" dirty="0" smtClean="0"/>
              <a:t> La </a:t>
            </a:r>
            <a:r>
              <a:rPr lang="es-ES_tradnl" sz="2400" dirty="0"/>
              <a:t>concentración de las políticas energéticas en manos de los estados nacionales y dentro de estos en círculos de “especialistas” configura una preocupante situación de falta de debate alrededor del desarrollo de las </a:t>
            </a:r>
            <a:r>
              <a:rPr lang="es-ES_tradnl" sz="2400" dirty="0" smtClean="0"/>
              <a:t>mismas</a:t>
            </a:r>
          </a:p>
          <a:p>
            <a:pPr algn="just">
              <a:buFontTx/>
              <a:buChar char="-"/>
              <a:defRPr/>
            </a:pPr>
            <a:endParaRPr lang="es-ES_tradnl" sz="2400" dirty="0"/>
          </a:p>
          <a:p>
            <a:pPr algn="just">
              <a:buFontTx/>
              <a:buChar char="-"/>
              <a:defRPr/>
            </a:pPr>
            <a:r>
              <a:rPr lang="es-ES_tradnl" sz="2400" dirty="0" smtClean="0"/>
              <a:t> No </a:t>
            </a:r>
            <a:r>
              <a:rPr lang="es-ES_tradnl" sz="2400" dirty="0"/>
              <a:t>solo es posible, sino necesario, avanzar en la democratización y descentralización de las políticas energéticas</a:t>
            </a:r>
            <a:r>
              <a:rPr lang="es-ES_tradnl" sz="2400" dirty="0" smtClean="0"/>
              <a:t>.</a:t>
            </a:r>
          </a:p>
          <a:p>
            <a:pPr algn="just">
              <a:defRPr/>
            </a:pPr>
            <a:r>
              <a:rPr lang="es-ES_tradnl" sz="2400" dirty="0" smtClean="0"/>
              <a:t> </a:t>
            </a:r>
            <a:endParaRPr lang="es-AR" sz="2400" dirty="0"/>
          </a:p>
        </p:txBody>
      </p:sp>
    </p:spTree>
    <p:extLst>
      <p:ext uri="{BB962C8B-B14F-4D97-AF65-F5344CB8AC3E}">
        <p14:creationId xmlns:p14="http://schemas.microsoft.com/office/powerpoint/2010/main" val="1173555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095513517"/>
              </p:ext>
            </p:extLst>
          </p:nvPr>
        </p:nvGraphicFramePr>
        <p:xfrm>
          <a:off x="395536" y="548680"/>
          <a:ext cx="828092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893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839609"/>
            <a:ext cx="8208912" cy="5037663"/>
          </a:xfrm>
          <a:prstGeom prst="rect">
            <a:avLst/>
          </a:prstGeom>
          <a:solidFill>
            <a:schemeClr val="accent3">
              <a:lumMod val="60000"/>
              <a:lumOff val="40000"/>
            </a:schemeClr>
          </a:solidFill>
        </p:spPr>
        <p:txBody>
          <a:bodyPr wrap="square">
            <a:spAutoFit/>
          </a:bodyPr>
          <a:lstStyle/>
          <a:p>
            <a:pPr lvl="0" algn="ctr"/>
            <a:r>
              <a:rPr lang="es-AR" sz="4000" dirty="0"/>
              <a:t>¿Para que?</a:t>
            </a:r>
          </a:p>
          <a:p>
            <a:pPr lvl="0" algn="ctr"/>
            <a:r>
              <a:rPr lang="es-AR" sz="4000" dirty="0"/>
              <a:t>¿Qué queremos cambiar</a:t>
            </a:r>
            <a:r>
              <a:rPr lang="es-AR" sz="4000" dirty="0" smtClean="0"/>
              <a:t>?</a:t>
            </a:r>
          </a:p>
          <a:p>
            <a:pPr lvl="0"/>
            <a:endParaRPr lang="es-AR" sz="2400" dirty="0" smtClean="0"/>
          </a:p>
          <a:p>
            <a:pPr marL="342900" lvl="0" indent="-342900">
              <a:lnSpc>
                <a:spcPct val="150000"/>
              </a:lnSpc>
              <a:buFontTx/>
              <a:buChar char="-"/>
            </a:pPr>
            <a:r>
              <a:rPr lang="es-AR" sz="2400" dirty="0" smtClean="0"/>
              <a:t>Acordar un diagnóstico</a:t>
            </a:r>
          </a:p>
          <a:p>
            <a:pPr marL="342900" lvl="0" indent="-342900">
              <a:lnSpc>
                <a:spcPct val="150000"/>
              </a:lnSpc>
              <a:buFontTx/>
              <a:buChar char="-"/>
            </a:pPr>
            <a:r>
              <a:rPr lang="es-AR" sz="2400" dirty="0" smtClean="0"/>
              <a:t>Establecer objetivos, la PLADA es una guía</a:t>
            </a:r>
          </a:p>
          <a:p>
            <a:pPr marL="342900" lvl="0" indent="-342900">
              <a:lnSpc>
                <a:spcPct val="150000"/>
              </a:lnSpc>
              <a:buFontTx/>
              <a:buChar char="-"/>
            </a:pPr>
            <a:r>
              <a:rPr lang="es-AR" sz="2400" dirty="0" smtClean="0"/>
              <a:t>Trabajar sobre la letra fina</a:t>
            </a:r>
          </a:p>
          <a:p>
            <a:pPr marL="342900" lvl="0" indent="-342900">
              <a:lnSpc>
                <a:spcPct val="150000"/>
              </a:lnSpc>
              <a:buFontTx/>
              <a:buChar char="-"/>
            </a:pPr>
            <a:r>
              <a:rPr lang="es-AR" sz="2400" dirty="0" smtClean="0"/>
              <a:t>Trazar senderos posibles</a:t>
            </a:r>
          </a:p>
          <a:p>
            <a:pPr marL="342900" lvl="0" indent="-342900">
              <a:buFontTx/>
              <a:buChar char="-"/>
            </a:pPr>
            <a:endParaRPr lang="es-AR" sz="2400" dirty="0"/>
          </a:p>
          <a:p>
            <a:pPr lvl="0" algn="ctr"/>
            <a:endParaRPr lang="es-AR" sz="4000" dirty="0"/>
          </a:p>
        </p:txBody>
      </p:sp>
    </p:spTree>
    <p:extLst>
      <p:ext uri="{BB962C8B-B14F-4D97-AF65-F5344CB8AC3E}">
        <p14:creationId xmlns:p14="http://schemas.microsoft.com/office/powerpoint/2010/main" val="2036752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052736"/>
            <a:ext cx="8424936" cy="3908762"/>
          </a:xfrm>
          <a:prstGeom prst="rect">
            <a:avLst/>
          </a:prstGeom>
          <a:solidFill>
            <a:schemeClr val="accent1">
              <a:lumMod val="60000"/>
              <a:lumOff val="40000"/>
            </a:schemeClr>
          </a:solidFill>
        </p:spPr>
        <p:txBody>
          <a:bodyPr wrap="square">
            <a:spAutoFit/>
          </a:bodyPr>
          <a:lstStyle/>
          <a:p>
            <a:pPr lvl="0" algn="ctr"/>
            <a:r>
              <a:rPr lang="es-AR" sz="4000" dirty="0"/>
              <a:t>Información congruente</a:t>
            </a:r>
          </a:p>
          <a:p>
            <a:pPr lvl="0" algn="ctr"/>
            <a:r>
              <a:rPr lang="es-AR" sz="4000" dirty="0"/>
              <a:t>¿existe</a:t>
            </a:r>
            <a:r>
              <a:rPr lang="es-AR" sz="4000" dirty="0" smtClean="0"/>
              <a:t>?</a:t>
            </a:r>
          </a:p>
          <a:p>
            <a:pPr lvl="0"/>
            <a:endParaRPr lang="es-AR" sz="2400" dirty="0" smtClean="0"/>
          </a:p>
          <a:p>
            <a:pPr marL="342900" lvl="0" indent="-342900">
              <a:lnSpc>
                <a:spcPct val="150000"/>
              </a:lnSpc>
              <a:buFontTx/>
              <a:buChar char="-"/>
            </a:pPr>
            <a:r>
              <a:rPr lang="es-AR" sz="2400" dirty="0" smtClean="0"/>
              <a:t>Fuentes de información</a:t>
            </a:r>
          </a:p>
          <a:p>
            <a:pPr marL="342900" lvl="0" indent="-342900">
              <a:lnSpc>
                <a:spcPct val="150000"/>
              </a:lnSpc>
              <a:buFontTx/>
              <a:buChar char="-"/>
            </a:pPr>
            <a:r>
              <a:rPr lang="es-AR" sz="2400" dirty="0" smtClean="0"/>
              <a:t>Intencionalidad de su construcción</a:t>
            </a:r>
          </a:p>
          <a:p>
            <a:pPr marL="342900" lvl="0" indent="-342900">
              <a:lnSpc>
                <a:spcPct val="150000"/>
              </a:lnSpc>
              <a:buFontTx/>
              <a:buChar char="-"/>
            </a:pPr>
            <a:r>
              <a:rPr lang="es-AR" sz="2400" dirty="0" smtClean="0"/>
              <a:t>Análisis crítico</a:t>
            </a:r>
          </a:p>
          <a:p>
            <a:pPr marL="342900" lvl="0" indent="-342900">
              <a:lnSpc>
                <a:spcPct val="150000"/>
              </a:lnSpc>
              <a:buFontTx/>
              <a:buChar char="-"/>
            </a:pPr>
            <a:r>
              <a:rPr lang="es-AR" sz="2400" dirty="0" smtClean="0"/>
              <a:t>Interpretar, comprender, cuestionar</a:t>
            </a:r>
            <a:endParaRPr lang="es-AR" sz="2400" dirty="0"/>
          </a:p>
        </p:txBody>
      </p:sp>
    </p:spTree>
    <p:extLst>
      <p:ext uri="{BB962C8B-B14F-4D97-AF65-F5344CB8AC3E}">
        <p14:creationId xmlns:p14="http://schemas.microsoft.com/office/powerpoint/2010/main" val="2230897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3989" y="1124744"/>
            <a:ext cx="8919429" cy="3293209"/>
          </a:xfrm>
          <a:prstGeom prst="rect">
            <a:avLst/>
          </a:prstGeom>
          <a:solidFill>
            <a:schemeClr val="accent6">
              <a:lumMod val="40000"/>
              <a:lumOff val="60000"/>
            </a:schemeClr>
          </a:solidFill>
        </p:spPr>
        <p:txBody>
          <a:bodyPr wrap="none">
            <a:spAutoFit/>
          </a:bodyPr>
          <a:lstStyle/>
          <a:p>
            <a:pPr lvl="0" algn="ctr"/>
            <a:r>
              <a:rPr lang="es-AR" sz="4000" dirty="0"/>
              <a:t>Estrategias de </a:t>
            </a:r>
            <a:r>
              <a:rPr lang="es-AR" sz="4000" dirty="0" smtClean="0"/>
              <a:t>poder</a:t>
            </a:r>
          </a:p>
          <a:p>
            <a:pPr lvl="0"/>
            <a:endParaRPr lang="es-AR" sz="2400" dirty="0" smtClean="0"/>
          </a:p>
          <a:p>
            <a:pPr marL="342900" lvl="0" indent="-342900">
              <a:lnSpc>
                <a:spcPct val="150000"/>
              </a:lnSpc>
              <a:buFontTx/>
              <a:buChar char="-"/>
            </a:pPr>
            <a:r>
              <a:rPr lang="es-AR" sz="2400" dirty="0" smtClean="0"/>
              <a:t>Construir diagnóstico de las estructuras de poder en el sector</a:t>
            </a:r>
          </a:p>
          <a:p>
            <a:pPr marL="342900" lvl="0" indent="-342900">
              <a:lnSpc>
                <a:spcPct val="150000"/>
              </a:lnSpc>
              <a:buFontTx/>
              <a:buChar char="-"/>
            </a:pPr>
            <a:r>
              <a:rPr lang="es-AR" sz="2400" dirty="0" smtClean="0"/>
              <a:t>Establecer estrategias</a:t>
            </a:r>
          </a:p>
          <a:p>
            <a:pPr marL="342900" lvl="0" indent="-342900">
              <a:lnSpc>
                <a:spcPct val="150000"/>
              </a:lnSpc>
              <a:buFontTx/>
              <a:buChar char="-"/>
            </a:pPr>
            <a:r>
              <a:rPr lang="es-AR" sz="2400" dirty="0" smtClean="0"/>
              <a:t>Construir alianzas</a:t>
            </a:r>
          </a:p>
          <a:p>
            <a:pPr marL="342900" lvl="0" indent="-342900">
              <a:lnSpc>
                <a:spcPct val="150000"/>
              </a:lnSpc>
              <a:buFontTx/>
              <a:buChar char="-"/>
            </a:pPr>
            <a:r>
              <a:rPr lang="es-AR" sz="2400" dirty="0" smtClean="0"/>
              <a:t>Comprender las lógicas de funcionamiento del sector</a:t>
            </a:r>
            <a:endParaRPr lang="es-AR" sz="2400" dirty="0"/>
          </a:p>
        </p:txBody>
      </p:sp>
    </p:spTree>
    <p:extLst>
      <p:ext uri="{BB962C8B-B14F-4D97-AF65-F5344CB8AC3E}">
        <p14:creationId xmlns:p14="http://schemas.microsoft.com/office/powerpoint/2010/main" val="105888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 Imagen" descr="Renewable Energy Share of Global Final Energy Consumption(20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477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196752"/>
            <a:ext cx="7776864" cy="3662541"/>
          </a:xfrm>
          <a:prstGeom prst="rect">
            <a:avLst/>
          </a:prstGeom>
          <a:solidFill>
            <a:schemeClr val="accent5">
              <a:lumMod val="20000"/>
              <a:lumOff val="80000"/>
            </a:schemeClr>
          </a:solidFill>
        </p:spPr>
        <p:txBody>
          <a:bodyPr wrap="square">
            <a:spAutoFit/>
          </a:bodyPr>
          <a:lstStyle/>
          <a:p>
            <a:pPr lvl="0" algn="ctr"/>
            <a:r>
              <a:rPr lang="es-AR" sz="4000" dirty="0" smtClean="0"/>
              <a:t>Tecnologías</a:t>
            </a:r>
          </a:p>
          <a:p>
            <a:pPr lvl="0"/>
            <a:endParaRPr lang="es-AR" sz="2400" dirty="0"/>
          </a:p>
          <a:p>
            <a:pPr marL="342900" lvl="0" indent="-342900">
              <a:buFontTx/>
              <a:buChar char="-"/>
            </a:pPr>
            <a:r>
              <a:rPr lang="es-AR" sz="2400" dirty="0" smtClean="0"/>
              <a:t>¿Qué tecnologías son adecuadas para subsidiar procesos de democratización</a:t>
            </a:r>
          </a:p>
          <a:p>
            <a:pPr marL="342900" lvl="0" indent="-342900">
              <a:buFontTx/>
              <a:buChar char="-"/>
            </a:pPr>
            <a:r>
              <a:rPr lang="es-AR" sz="2400" dirty="0" smtClean="0"/>
              <a:t>¿Cómo gestar una base tecnológica que viabilice procesos de inclusión social?</a:t>
            </a:r>
          </a:p>
          <a:p>
            <a:pPr marL="342900" lvl="0" indent="-342900">
              <a:buFontTx/>
              <a:buChar char="-"/>
            </a:pPr>
            <a:r>
              <a:rPr lang="es-AR" sz="2400" dirty="0" smtClean="0"/>
              <a:t>La construcción social de la tecnología</a:t>
            </a:r>
          </a:p>
          <a:p>
            <a:pPr marL="342900" lvl="0" indent="-342900">
              <a:buFontTx/>
              <a:buChar char="-"/>
            </a:pPr>
            <a:endParaRPr lang="es-AR" sz="2400" dirty="0" smtClean="0"/>
          </a:p>
          <a:p>
            <a:pPr lvl="0"/>
            <a:endParaRPr lang="es-AR" sz="2400" dirty="0"/>
          </a:p>
        </p:txBody>
      </p:sp>
    </p:spTree>
    <p:extLst>
      <p:ext uri="{BB962C8B-B14F-4D97-AF65-F5344CB8AC3E}">
        <p14:creationId xmlns:p14="http://schemas.microsoft.com/office/powerpoint/2010/main" val="3125445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340768"/>
            <a:ext cx="7776864" cy="4278094"/>
          </a:xfrm>
          <a:prstGeom prst="rect">
            <a:avLst/>
          </a:prstGeom>
          <a:solidFill>
            <a:srgbClr val="92D050"/>
          </a:solidFill>
        </p:spPr>
        <p:txBody>
          <a:bodyPr wrap="square">
            <a:spAutoFit/>
          </a:bodyPr>
          <a:lstStyle/>
          <a:p>
            <a:pPr lvl="0" algn="ctr"/>
            <a:r>
              <a:rPr lang="es-AR" sz="4000" dirty="0"/>
              <a:t>Herramientas, </a:t>
            </a:r>
            <a:r>
              <a:rPr lang="es-AR" sz="4000" dirty="0" smtClean="0"/>
              <a:t>dimensiones</a:t>
            </a:r>
          </a:p>
          <a:p>
            <a:pPr lvl="0" algn="ctr"/>
            <a:endParaRPr lang="es-AR" sz="2400" dirty="0" smtClean="0"/>
          </a:p>
          <a:p>
            <a:pPr marL="342900" lvl="0" indent="-342900">
              <a:buFontTx/>
              <a:buChar char="-"/>
            </a:pPr>
            <a:r>
              <a:rPr lang="es-AR" sz="2400" dirty="0" smtClean="0"/>
              <a:t>Recuperar la idea de dimensiones de análisis para situaciones complejas</a:t>
            </a:r>
          </a:p>
          <a:p>
            <a:pPr marL="342900" lvl="0" indent="-342900">
              <a:buFontTx/>
              <a:buChar char="-"/>
            </a:pPr>
            <a:r>
              <a:rPr lang="es-AR" sz="2400" dirty="0" smtClean="0"/>
              <a:t>Atender la transversalidad de las políticas energéticas</a:t>
            </a:r>
          </a:p>
          <a:p>
            <a:pPr marL="342900" lvl="0" indent="-342900">
              <a:buFontTx/>
              <a:buChar char="-"/>
            </a:pPr>
            <a:r>
              <a:rPr lang="es-AR" sz="2400" dirty="0" smtClean="0"/>
              <a:t>Necesidad de universalizar el debate</a:t>
            </a:r>
          </a:p>
          <a:p>
            <a:pPr marL="342900" lvl="0" indent="-342900">
              <a:buFontTx/>
              <a:buChar char="-"/>
            </a:pPr>
            <a:r>
              <a:rPr lang="es-AR" sz="2400" dirty="0" smtClean="0"/>
              <a:t>Construcción de alianzas</a:t>
            </a:r>
          </a:p>
          <a:p>
            <a:pPr marL="342900" lvl="0" indent="-342900">
              <a:buFontTx/>
              <a:buChar char="-"/>
            </a:pPr>
            <a:endParaRPr lang="es-AR" sz="2400" dirty="0"/>
          </a:p>
          <a:p>
            <a:pPr lvl="0" algn="ctr"/>
            <a:endParaRPr lang="es-AR" sz="4000" dirty="0"/>
          </a:p>
        </p:txBody>
      </p:sp>
    </p:spTree>
    <p:extLst>
      <p:ext uri="{BB962C8B-B14F-4D97-AF65-F5344CB8AC3E}">
        <p14:creationId xmlns:p14="http://schemas.microsoft.com/office/powerpoint/2010/main" val="3231409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548680"/>
            <a:ext cx="8352928" cy="5416868"/>
          </a:xfrm>
          <a:prstGeom prst="rect">
            <a:avLst/>
          </a:prstGeom>
        </p:spPr>
        <p:txBody>
          <a:bodyPr wrap="square">
            <a:spAutoFit/>
          </a:bodyPr>
          <a:lstStyle/>
          <a:p>
            <a:pPr algn="ctr">
              <a:defRPr/>
            </a:pPr>
            <a:r>
              <a:rPr lang="es-ES_tradnl" sz="2000" b="1" dirty="0" smtClean="0">
                <a:solidFill>
                  <a:srgbClr val="C00000"/>
                </a:solidFill>
              </a:rPr>
              <a:t>Algunas acciones:</a:t>
            </a:r>
          </a:p>
          <a:p>
            <a:pPr>
              <a:defRPr/>
            </a:pPr>
            <a:endParaRPr lang="es-ES_tradnl" dirty="0" smtClean="0">
              <a:solidFill>
                <a:srgbClr val="C00000"/>
              </a:solidFill>
            </a:endParaRPr>
          </a:p>
          <a:p>
            <a:pPr>
              <a:buFontTx/>
              <a:buChar char="-"/>
              <a:defRPr/>
            </a:pPr>
            <a:r>
              <a:rPr lang="es-ES_tradnl" sz="2000" b="1" dirty="0" smtClean="0">
                <a:solidFill>
                  <a:srgbClr val="C00000"/>
                </a:solidFill>
              </a:rPr>
              <a:t>El desarrollo de espacios democráticos de decisión sobre energía </a:t>
            </a:r>
          </a:p>
          <a:p>
            <a:pPr>
              <a:defRPr/>
            </a:pPr>
            <a:r>
              <a:rPr lang="es-ES_tradnl" dirty="0" smtClean="0">
                <a:solidFill>
                  <a:srgbClr val="C00000"/>
                </a:solidFill>
              </a:rPr>
              <a:t>Esto presupone espacios de formación y debate para la toma de decisiones. </a:t>
            </a:r>
          </a:p>
          <a:p>
            <a:pPr>
              <a:defRPr/>
            </a:pPr>
            <a:r>
              <a:rPr lang="es-ES_tradnl" dirty="0" smtClean="0">
                <a:solidFill>
                  <a:srgbClr val="C00000"/>
                </a:solidFill>
              </a:rPr>
              <a:t>Incorporar a la energía en los debates transversales diversos como la eliminación de la pobreza, el sistema de transporte urbano, los códigos de edificación, las políticas de residuos, la eficiencia, las modalidades del comercio, temas todos en los cuales la energía es un protagonista hoy silencioso y que debemos lograr explicitar.</a:t>
            </a:r>
          </a:p>
          <a:p>
            <a:pPr>
              <a:defRPr/>
            </a:pPr>
            <a:endParaRPr lang="es-ES_tradnl" dirty="0" smtClean="0">
              <a:solidFill>
                <a:srgbClr val="C00000"/>
              </a:solidFill>
            </a:endParaRPr>
          </a:p>
          <a:p>
            <a:pPr>
              <a:buFontTx/>
              <a:buChar char="-"/>
              <a:defRPr/>
            </a:pPr>
            <a:r>
              <a:rPr lang="es-ES_tradnl" sz="2000" b="1" dirty="0" smtClean="0">
                <a:solidFill>
                  <a:srgbClr val="C00000"/>
                </a:solidFill>
              </a:rPr>
              <a:t>Priorizar sistemas de generación distribuida de energía</a:t>
            </a:r>
          </a:p>
          <a:p>
            <a:pPr>
              <a:defRPr/>
            </a:pPr>
            <a:r>
              <a:rPr lang="es-ES" dirty="0" smtClean="0">
                <a:solidFill>
                  <a:srgbClr val="C00000"/>
                </a:solidFill>
              </a:rPr>
              <a:t>Existe fuerte centralización en cuanto a la propiedad (sea esta pública o privada), y fundamentalmente a las decisiones respecto a diferentes aspectos que van desde el desarrollo de infraestructura, normativa, costos y precios, etc.</a:t>
            </a:r>
          </a:p>
          <a:p>
            <a:pPr>
              <a:defRPr/>
            </a:pPr>
            <a:r>
              <a:rPr lang="es-ES" dirty="0" smtClean="0">
                <a:solidFill>
                  <a:srgbClr val="C00000"/>
                </a:solidFill>
              </a:rPr>
              <a:t>Poner en cuestionamiento nuestra forma de generar y consumir energía implica impulsar un nuevo paradigma asentado sobre las fuentes renovables de energía que como premisa permita a una comunidad o a un individuo generar parte o toda la energía que consume. Este cambio de paradigma requiere de un desafío político y </a:t>
            </a:r>
            <a:r>
              <a:rPr lang="es-ES" dirty="0" err="1" smtClean="0">
                <a:solidFill>
                  <a:srgbClr val="C00000"/>
                </a:solidFill>
              </a:rPr>
              <a:t>sociotecnológico</a:t>
            </a:r>
            <a:endParaRPr lang="es-AR" dirty="0">
              <a:solidFill>
                <a:srgbClr val="C00000"/>
              </a:solidFill>
            </a:endParaRPr>
          </a:p>
        </p:txBody>
      </p:sp>
    </p:spTree>
    <p:extLst>
      <p:ext uri="{BB962C8B-B14F-4D97-AF65-F5344CB8AC3E}">
        <p14:creationId xmlns:p14="http://schemas.microsoft.com/office/powerpoint/2010/main" val="1616465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1913" y="404813"/>
            <a:ext cx="6624637"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s-ES_tradnl" sz="3200" b="1" dirty="0"/>
              <a:t>Restricciones y oportunidades</a:t>
            </a:r>
            <a:endParaRPr lang="es-AR" sz="3200" b="1" dirty="0"/>
          </a:p>
        </p:txBody>
      </p:sp>
      <p:sp>
        <p:nvSpPr>
          <p:cNvPr id="4" name="3 CuadroTexto"/>
          <p:cNvSpPr txBox="1"/>
          <p:nvPr/>
        </p:nvSpPr>
        <p:spPr>
          <a:xfrm>
            <a:off x="539750" y="1341438"/>
            <a:ext cx="8064500" cy="4986337"/>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just">
              <a:defRPr/>
            </a:pPr>
            <a:r>
              <a:rPr lang="es-ES_tradnl" dirty="0"/>
              <a:t>- </a:t>
            </a:r>
            <a:r>
              <a:rPr lang="es-ES_tradnl" sz="2000" dirty="0"/>
              <a:t>Aceptación de los límites  en un marco de inequidad</a:t>
            </a:r>
          </a:p>
          <a:p>
            <a:pPr algn="just">
              <a:defRPr/>
            </a:pPr>
            <a:r>
              <a:rPr lang="es-ES_tradnl" sz="2000" dirty="0"/>
              <a:t>- Políticas energéticas como una política sectorial de las políticas de desarrollo</a:t>
            </a:r>
          </a:p>
          <a:p>
            <a:pPr algn="just">
              <a:buFontTx/>
              <a:buChar char="-"/>
              <a:defRPr/>
            </a:pPr>
            <a:r>
              <a:rPr lang="es-ES_tradnl" sz="2000" dirty="0"/>
              <a:t> Revertir los resabios del neoliberalismo en el sector energético</a:t>
            </a:r>
          </a:p>
          <a:p>
            <a:pPr algn="just">
              <a:buFontTx/>
              <a:buChar char="-"/>
              <a:defRPr/>
            </a:pPr>
            <a:r>
              <a:rPr lang="es-ES_tradnl" sz="2000" dirty="0"/>
              <a:t> Pensar en alternativas que contemplen no solo variantes tecnológicas sustentables sino también mecanismos y formas de relacionamiento alrededor de la energía que debiliten las relaciones capitalistas</a:t>
            </a:r>
          </a:p>
          <a:p>
            <a:pPr algn="just">
              <a:buFontTx/>
              <a:buChar char="-"/>
              <a:defRPr/>
            </a:pPr>
            <a:r>
              <a:rPr lang="es-ES_tradnl" sz="2000" dirty="0"/>
              <a:t> La construcción de la sustentabilidad energética requiere desarrollar alternativas a la concepción de la energía en tanto capital, para fortalecer la idea de patrimonio y de derecho</a:t>
            </a:r>
          </a:p>
          <a:p>
            <a:pPr algn="just">
              <a:buFontTx/>
              <a:buChar char="-"/>
              <a:defRPr/>
            </a:pPr>
            <a:r>
              <a:rPr lang="es-ES_tradnl" sz="2000" dirty="0"/>
              <a:t> Se trata de entender la dinámica del sistema energético enfocando aquellas variables y relaciones que nos permitan explorar posibilidades de reorganización con el objetivo de reducir la utilización de energía,  viabilizar el reemplazo progresivo de fuentes, al tiempo que se construyen mecanismos, formas, estilos, que permitan alcanzar niveles de vida adecuados, para todos los seres humanos según sus contextos y culturas </a:t>
            </a:r>
            <a:endParaRPr lang="es-AR" sz="2000" dirty="0"/>
          </a:p>
        </p:txBody>
      </p:sp>
    </p:spTree>
    <p:extLst>
      <p:ext uri="{BB962C8B-B14F-4D97-AF65-F5344CB8AC3E}">
        <p14:creationId xmlns:p14="http://schemas.microsoft.com/office/powerpoint/2010/main" val="3493339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188640"/>
            <a:ext cx="6696744"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s-ES_tradnl" sz="3600" dirty="0"/>
              <a:t>Escenarios energéticos</a:t>
            </a:r>
            <a:endParaRPr lang="es-AR" sz="3600" dirty="0"/>
          </a:p>
        </p:txBody>
      </p:sp>
      <p:pic>
        <p:nvPicPr>
          <p:cNvPr id="17414" name="3 Imagen" descr="escenarios grafic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56800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4 Rectángulo"/>
          <p:cNvSpPr>
            <a:spLocks noChangeArrowheads="1"/>
          </p:cNvSpPr>
          <p:nvPr/>
        </p:nvSpPr>
        <p:spPr bwMode="auto">
          <a:xfrm>
            <a:off x="0" y="4005064"/>
            <a:ext cx="14123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_tradnl" altLang="es-AR" sz="1200" dirty="0">
                <a:latin typeface="Arial" charset="0"/>
              </a:rPr>
              <a:t>Fuente: IEA, 2011</a:t>
            </a:r>
            <a:endParaRPr lang="es-AR" altLang="es-AR" sz="1200" dirty="0">
              <a:latin typeface="Arial" charset="0"/>
            </a:endParaRPr>
          </a:p>
        </p:txBody>
      </p:sp>
      <p:sp>
        <p:nvSpPr>
          <p:cNvPr id="17416" name="5 CuadroTexto"/>
          <p:cNvSpPr txBox="1">
            <a:spLocks noChangeArrowheads="1"/>
          </p:cNvSpPr>
          <p:nvPr/>
        </p:nvSpPr>
        <p:spPr bwMode="auto">
          <a:xfrm>
            <a:off x="0" y="3717032"/>
            <a:ext cx="4067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_tradnl" altLang="es-AR" sz="1200" b="1" dirty="0">
                <a:latin typeface="Arial" charset="0"/>
              </a:rPr>
              <a:t>Agencia Internacional de Energía</a:t>
            </a:r>
            <a:endParaRPr lang="es-AR" altLang="es-AR" sz="1200" b="1" dirty="0">
              <a:latin typeface="Arial"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212" y="3398838"/>
            <a:ext cx="6427788"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878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95288" y="404813"/>
            <a:ext cx="8229600" cy="6119812"/>
          </a:xfrm>
        </p:spPr>
        <p:style>
          <a:lnRef idx="1">
            <a:schemeClr val="accent5"/>
          </a:lnRef>
          <a:fillRef idx="2">
            <a:schemeClr val="accent5"/>
          </a:fillRef>
          <a:effectRef idx="1">
            <a:schemeClr val="accent5"/>
          </a:effectRef>
          <a:fontRef idx="minor">
            <a:schemeClr val="dk1"/>
          </a:fontRef>
        </p:style>
        <p:txBody>
          <a:bodyPr/>
          <a:lstStyle/>
          <a:p>
            <a:pPr algn="ctr" eaLnBrk="1" hangingPunct="1">
              <a:buFont typeface="Arial" charset="0"/>
              <a:buNone/>
              <a:defRPr/>
            </a:pPr>
            <a:r>
              <a:rPr lang="es-ES" sz="2800" b="1" dirty="0" smtClean="0"/>
              <a:t>REPENSAR LAS POLÍTICAS ENERGÉTICAS</a:t>
            </a:r>
          </a:p>
          <a:p>
            <a:pPr eaLnBrk="1" hangingPunct="1">
              <a:defRPr/>
            </a:pPr>
            <a:r>
              <a:rPr lang="es-ES_tradnl" sz="2400" dirty="0" smtClean="0"/>
              <a:t>Estamos frente a un problema complejo que debe abordarse en ese marco dando cuenta de las diversas dimensiones</a:t>
            </a:r>
            <a:endParaRPr lang="es-ES" sz="2400" dirty="0" smtClean="0"/>
          </a:p>
          <a:p>
            <a:pPr eaLnBrk="1" hangingPunct="1">
              <a:defRPr/>
            </a:pPr>
            <a:r>
              <a:rPr lang="es-ES" sz="2400" dirty="0" smtClean="0"/>
              <a:t>Políticas de desarrollo y políticas energéticas. </a:t>
            </a:r>
          </a:p>
          <a:p>
            <a:pPr eaLnBrk="1" hangingPunct="1">
              <a:defRPr/>
            </a:pPr>
            <a:r>
              <a:rPr lang="es-ES" sz="2400" dirty="0" smtClean="0"/>
              <a:t>Capitalismo y modernidad. </a:t>
            </a:r>
          </a:p>
          <a:p>
            <a:pPr eaLnBrk="1" hangingPunct="1">
              <a:defRPr/>
            </a:pPr>
            <a:r>
              <a:rPr lang="es-ES" sz="2400" dirty="0" smtClean="0"/>
              <a:t>Las formas del capital, naturaleza y economía verde</a:t>
            </a:r>
          </a:p>
          <a:p>
            <a:pPr eaLnBrk="1" hangingPunct="1">
              <a:defRPr/>
            </a:pPr>
            <a:r>
              <a:rPr lang="es-ES" sz="2400" dirty="0" smtClean="0"/>
              <a:t>El trayecto de las políticas energéticas en América Latina</a:t>
            </a:r>
          </a:p>
          <a:p>
            <a:pPr eaLnBrk="1" hangingPunct="1">
              <a:defRPr/>
            </a:pPr>
            <a:r>
              <a:rPr lang="es-ES" sz="2400" dirty="0" smtClean="0"/>
              <a:t>Contemplar todos los sectores</a:t>
            </a:r>
          </a:p>
          <a:p>
            <a:pPr eaLnBrk="1" hangingPunct="1">
              <a:defRPr/>
            </a:pPr>
            <a:r>
              <a:rPr lang="es-ES" sz="2400" dirty="0" smtClean="0"/>
              <a:t>Contemplar todo los niveles y democratizar las políticas energéticas</a:t>
            </a:r>
          </a:p>
          <a:p>
            <a:pPr eaLnBrk="1" hangingPunct="1">
              <a:defRPr/>
            </a:pPr>
            <a:r>
              <a:rPr lang="es-ES_tradnl" sz="2400" dirty="0" smtClean="0"/>
              <a:t>Recuperar la idea de la energía como una herramienta para satisfacer necesidades humanas en un contexto de recursos finitos e inequidades</a:t>
            </a:r>
            <a:endParaRPr lang="es-ES" sz="2400" dirty="0" smtClean="0"/>
          </a:p>
          <a:p>
            <a:pPr algn="ctr" eaLnBrk="1" hangingPunct="1">
              <a:buFont typeface="Arial" charset="0"/>
              <a:buNone/>
              <a:defRPr/>
            </a:pPr>
            <a:r>
              <a:rPr lang="es-ES" sz="2400" b="1" dirty="0" smtClean="0"/>
              <a:t>Gobernanza o soberanía???? Cual??</a:t>
            </a:r>
          </a:p>
        </p:txBody>
      </p:sp>
    </p:spTree>
    <p:extLst>
      <p:ext uri="{BB962C8B-B14F-4D97-AF65-F5344CB8AC3E}">
        <p14:creationId xmlns:p14="http://schemas.microsoft.com/office/powerpoint/2010/main" val="671250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60648"/>
            <a:ext cx="8280920" cy="618630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50000"/>
              </a:lnSpc>
            </a:pPr>
            <a:r>
              <a:rPr lang="es-ES_tradnl" sz="2400" b="1" dirty="0" smtClean="0"/>
              <a:t>Dos cuestiones claves:</a:t>
            </a:r>
          </a:p>
          <a:p>
            <a:pPr algn="just">
              <a:lnSpc>
                <a:spcPct val="150000"/>
              </a:lnSpc>
            </a:pPr>
            <a:r>
              <a:rPr lang="es-ES_tradnl" sz="2400" b="1" dirty="0" smtClean="0"/>
              <a:t>1- Hay alternativas socio-tecnológicas y económicas viables hoy para modificar la matriz. El problema es de decisión política</a:t>
            </a:r>
          </a:p>
          <a:p>
            <a:pPr algn="just">
              <a:lnSpc>
                <a:spcPct val="150000"/>
              </a:lnSpc>
            </a:pPr>
            <a:endParaRPr lang="es-ES_tradnl" sz="2400" b="1" dirty="0" smtClean="0"/>
          </a:p>
          <a:p>
            <a:pPr algn="just">
              <a:lnSpc>
                <a:spcPct val="150000"/>
              </a:lnSpc>
            </a:pPr>
            <a:r>
              <a:rPr lang="es-ES_tradnl" sz="2400" b="1" dirty="0" smtClean="0"/>
              <a:t>2- No alcanza con cambiar la matriz, hay que cambiar el sistema energético</a:t>
            </a:r>
          </a:p>
          <a:p>
            <a:pPr algn="ctr">
              <a:lnSpc>
                <a:spcPct val="150000"/>
              </a:lnSpc>
            </a:pPr>
            <a:r>
              <a:rPr lang="es-ES_tradnl" sz="2400" b="1" dirty="0" smtClean="0"/>
              <a:t>DEMOCRATIZAR</a:t>
            </a:r>
          </a:p>
          <a:p>
            <a:pPr algn="ctr">
              <a:lnSpc>
                <a:spcPct val="150000"/>
              </a:lnSpc>
            </a:pPr>
            <a:r>
              <a:rPr lang="es-ES_tradnl" sz="2400" b="1" dirty="0" smtClean="0"/>
              <a:t>DESMERCANTILIZAR</a:t>
            </a:r>
          </a:p>
          <a:p>
            <a:pPr algn="ctr">
              <a:lnSpc>
                <a:spcPct val="150000"/>
              </a:lnSpc>
            </a:pPr>
            <a:r>
              <a:rPr lang="es-ES_tradnl" sz="2400" b="1" dirty="0" smtClean="0"/>
              <a:t>DESPRIVATIZAR</a:t>
            </a:r>
          </a:p>
          <a:p>
            <a:pPr algn="ctr">
              <a:lnSpc>
                <a:spcPct val="150000"/>
              </a:lnSpc>
            </a:pPr>
            <a:r>
              <a:rPr lang="es-ES_tradnl" sz="2400" b="1" dirty="0" smtClean="0"/>
              <a:t>DESFOSILIZAR</a:t>
            </a:r>
          </a:p>
          <a:p>
            <a:pPr algn="ctr">
              <a:lnSpc>
                <a:spcPct val="150000"/>
              </a:lnSpc>
            </a:pPr>
            <a:r>
              <a:rPr lang="es-ES_tradnl" sz="2400" b="1" dirty="0" smtClean="0"/>
              <a:t>DESCONCENTRAR</a:t>
            </a:r>
            <a:endParaRPr lang="es-AR"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196975"/>
            <a:ext cx="8229600" cy="4525963"/>
          </a:xfrm>
        </p:spPr>
        <p:txBody>
          <a:bodyPr/>
          <a:lstStyle/>
          <a:p>
            <a:pPr algn="ctr">
              <a:buFontTx/>
              <a:buNone/>
            </a:pPr>
            <a:endParaRPr lang="es-ES" b="1" dirty="0"/>
          </a:p>
          <a:p>
            <a:pPr algn="ctr">
              <a:buFontTx/>
              <a:buNone/>
            </a:pPr>
            <a:endParaRPr lang="es-ES" sz="1400" dirty="0" smtClean="0"/>
          </a:p>
          <a:p>
            <a:pPr algn="ctr">
              <a:buFontTx/>
              <a:buNone/>
            </a:pPr>
            <a:endParaRPr lang="es-ES" sz="1400" dirty="0"/>
          </a:p>
          <a:p>
            <a:pPr algn="ctr">
              <a:buFontTx/>
              <a:buNone/>
            </a:pPr>
            <a:endParaRPr lang="es-ES" sz="1400" dirty="0" smtClean="0"/>
          </a:p>
          <a:p>
            <a:pPr algn="ctr">
              <a:buFontTx/>
              <a:buNone/>
            </a:pPr>
            <a:endParaRPr lang="es-ES" sz="1400" dirty="0"/>
          </a:p>
          <a:p>
            <a:pPr algn="ctr">
              <a:buFontTx/>
              <a:buNone/>
            </a:pPr>
            <a:endParaRPr lang="es-ES" sz="1400" dirty="0" smtClean="0"/>
          </a:p>
          <a:p>
            <a:pPr algn="ctr">
              <a:buFontTx/>
              <a:buNone/>
            </a:pPr>
            <a:r>
              <a:rPr lang="es-ES" b="1" dirty="0" smtClean="0"/>
              <a:t>GRACIAS</a:t>
            </a:r>
            <a:endParaRPr lang="es-ES" b="1" dirty="0"/>
          </a:p>
          <a:p>
            <a:pPr algn="ctr">
              <a:buFontTx/>
              <a:buNone/>
            </a:pPr>
            <a:endParaRPr lang="es-ES" sz="1400" dirty="0" smtClean="0"/>
          </a:p>
          <a:p>
            <a:pPr algn="ctr">
              <a:buFontTx/>
              <a:buNone/>
            </a:pPr>
            <a:endParaRPr lang="es-ES" sz="1400" dirty="0"/>
          </a:p>
          <a:p>
            <a:pPr algn="ctr">
              <a:buFontTx/>
              <a:buNone/>
            </a:pPr>
            <a:endParaRPr lang="es-ES" sz="1400" dirty="0" smtClean="0"/>
          </a:p>
          <a:p>
            <a:pPr algn="ctr">
              <a:buFontTx/>
              <a:buNone/>
            </a:pPr>
            <a:endParaRPr lang="es-ES" sz="1400" dirty="0" smtClean="0"/>
          </a:p>
          <a:p>
            <a:pPr algn="ctr">
              <a:buFontTx/>
              <a:buNone/>
            </a:pPr>
            <a:r>
              <a:rPr lang="es-ES" sz="1400" dirty="0" err="1" smtClean="0"/>
              <a:t>Msc</a:t>
            </a:r>
            <a:r>
              <a:rPr lang="es-ES" sz="1400" dirty="0" smtClean="0"/>
              <a:t>. Ing</a:t>
            </a:r>
            <a:r>
              <a:rPr lang="es-ES" sz="1400" dirty="0"/>
              <a:t>. Pablo </a:t>
            </a:r>
            <a:r>
              <a:rPr lang="es-ES" sz="1400" dirty="0" err="1"/>
              <a:t>Bertinat</a:t>
            </a:r>
            <a:endParaRPr lang="es-ES" sz="1400" dirty="0"/>
          </a:p>
          <a:p>
            <a:pPr algn="ctr">
              <a:buFontTx/>
              <a:buNone/>
            </a:pPr>
            <a:r>
              <a:rPr lang="es-ES" sz="1200" dirty="0" smtClean="0">
                <a:hlinkClick r:id="rId2"/>
              </a:rPr>
              <a:t>pablobertinat@gmail.com</a:t>
            </a:r>
            <a:endParaRPr lang="es-ES" sz="1200" dirty="0"/>
          </a:p>
          <a:p>
            <a:pPr algn="ctr">
              <a:buFontTx/>
              <a:buNone/>
            </a:pPr>
            <a:r>
              <a:rPr lang="es-ES" sz="1200" dirty="0"/>
              <a:t>Observatorio de Energía y Sustentabilidad – UTN </a:t>
            </a:r>
            <a:r>
              <a:rPr lang="es-ES" sz="1200" dirty="0" err="1"/>
              <a:t>FRRo</a:t>
            </a:r>
            <a:endParaRPr lang="es-ES" sz="1200" dirty="0"/>
          </a:p>
          <a:p>
            <a:pPr algn="ctr">
              <a:buFontTx/>
              <a:buNone/>
            </a:pPr>
            <a:r>
              <a:rPr lang="es-ES" sz="1200" dirty="0"/>
              <a:t>Taller </a:t>
            </a:r>
            <a:r>
              <a:rPr lang="es-ES" sz="1200" dirty="0" smtClean="0"/>
              <a:t>Ecologista</a:t>
            </a:r>
            <a:endParaRPr lang="es-ES" sz="1200" dirty="0"/>
          </a:p>
        </p:txBody>
      </p:sp>
      <p:grpSp>
        <p:nvGrpSpPr>
          <p:cNvPr id="4" name="6 Grupo"/>
          <p:cNvGrpSpPr>
            <a:grpSpLocks/>
          </p:cNvGrpSpPr>
          <p:nvPr/>
        </p:nvGrpSpPr>
        <p:grpSpPr bwMode="auto">
          <a:xfrm>
            <a:off x="107950" y="5805488"/>
            <a:ext cx="3409950" cy="836612"/>
            <a:chOff x="317500" y="5876925"/>
            <a:chExt cx="3776663" cy="981075"/>
          </a:xfrm>
        </p:grpSpPr>
        <p:pic>
          <p:nvPicPr>
            <p:cNvPr id="5" name="Picture 7" descr="http://www.oesutnrosario.com.ar/wp-content/uploads/2012/07/OES-UTN-ojo_chico.gif"/>
            <p:cNvPicPr>
              <a:picLocks noChangeAspect="1" noChangeArrowheads="1" noCrop="1"/>
            </p:cNvPicPr>
            <p:nvPr/>
          </p:nvPicPr>
          <p:blipFill>
            <a:blip r:embed="rId3" cstate="print"/>
            <a:srcRect/>
            <a:stretch>
              <a:fillRect/>
            </a:stretch>
          </p:blipFill>
          <p:spPr bwMode="auto">
            <a:xfrm>
              <a:off x="317500" y="5876925"/>
              <a:ext cx="561975" cy="719138"/>
            </a:xfrm>
            <a:prstGeom prst="rect">
              <a:avLst/>
            </a:prstGeom>
            <a:noFill/>
            <a:ln w="9525">
              <a:noFill/>
              <a:miter lim="800000"/>
              <a:headEnd/>
              <a:tailEnd/>
            </a:ln>
          </p:spPr>
        </p:pic>
        <p:pic>
          <p:nvPicPr>
            <p:cNvPr id="6" name="Picture 5" descr="http://www.oesutnrosario.com.ar/wp-content/uploads/2012/07/Logotipo_OES_Letras.png"/>
            <p:cNvPicPr>
              <a:picLocks noChangeAspect="1" noChangeArrowheads="1"/>
            </p:cNvPicPr>
            <p:nvPr/>
          </p:nvPicPr>
          <p:blipFill>
            <a:blip r:embed="rId4" cstate="print"/>
            <a:srcRect/>
            <a:stretch>
              <a:fillRect/>
            </a:stretch>
          </p:blipFill>
          <p:spPr bwMode="auto">
            <a:xfrm>
              <a:off x="1001713" y="5876925"/>
              <a:ext cx="2706687" cy="703263"/>
            </a:xfrm>
            <a:prstGeom prst="rect">
              <a:avLst/>
            </a:prstGeom>
            <a:noFill/>
            <a:ln w="9525">
              <a:noFill/>
              <a:miter lim="800000"/>
              <a:headEnd/>
              <a:tailEnd/>
            </a:ln>
          </p:spPr>
        </p:pic>
        <p:sp>
          <p:nvSpPr>
            <p:cNvPr id="7" name="Rectangle 11"/>
            <p:cNvSpPr>
              <a:spLocks noChangeArrowheads="1"/>
            </p:cNvSpPr>
            <p:nvPr/>
          </p:nvSpPr>
          <p:spPr bwMode="auto">
            <a:xfrm>
              <a:off x="539750" y="6583363"/>
              <a:ext cx="3554413" cy="274637"/>
            </a:xfrm>
            <a:prstGeom prst="rect">
              <a:avLst/>
            </a:prstGeom>
            <a:noFill/>
            <a:ln w="9525" algn="ctr">
              <a:noFill/>
              <a:miter lim="800000"/>
              <a:headEnd/>
              <a:tailEnd/>
            </a:ln>
          </p:spPr>
          <p:txBody>
            <a:bodyPr anchor="ctr">
              <a:spAutoFit/>
            </a:bodyPr>
            <a:lstStyle/>
            <a:p>
              <a:pPr algn="ctr"/>
              <a:r>
                <a:rPr lang="es-ES_tradnl" altLang="es-AR" sz="1200">
                  <a:latin typeface="Calibri" pitchFamily="34" charset="0"/>
                </a:rPr>
                <a:t>www.oesutnrosario.com.ar</a:t>
              </a:r>
            </a:p>
          </p:txBody>
        </p:sp>
      </p:grpSp>
      <p:pic>
        <p:nvPicPr>
          <p:cNvPr id="9" name="Picture 5" descr="LogoNuevoTall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0500" y="5749925"/>
            <a:ext cx="23526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anner_int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3" y="-26988"/>
            <a:ext cx="9180513" cy="138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77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1500" y="633413"/>
            <a:ext cx="800100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noGrp="1"/>
          </p:cNvGraphicFramePr>
          <p:nvPr/>
        </p:nvGraphicFramePr>
        <p:xfrm>
          <a:off x="249579" y="282133"/>
          <a:ext cx="8644842" cy="6293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370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608" y="332656"/>
            <a:ext cx="8774880" cy="612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856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9" y="232900"/>
            <a:ext cx="8460062" cy="6364451"/>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p14="http://schemas.microsoft.com/office/powerpoint/2010/main" val="753494021"/>
              </p:ext>
            </p:extLst>
          </p:nvPr>
        </p:nvGraphicFramePr>
        <p:xfrm>
          <a:off x="4452601" y="4603202"/>
          <a:ext cx="4330990" cy="1994149"/>
        </p:xfrm>
        <a:graphic>
          <a:graphicData uri="http://schemas.openxmlformats.org/drawingml/2006/table">
            <a:tbl>
              <a:tblPr/>
              <a:tblGrid>
                <a:gridCol w="1122018"/>
                <a:gridCol w="1110798"/>
                <a:gridCol w="1032257"/>
                <a:gridCol w="1065917"/>
              </a:tblGrid>
              <a:tr h="389102">
                <a:tc>
                  <a:txBody>
                    <a:bodyPr/>
                    <a:lstStyle/>
                    <a:p>
                      <a:pPr algn="l" rtl="0" fontAlgn="ctr"/>
                      <a:r>
                        <a:rPr lang="es-AR" sz="900" b="1" i="0" u="none" strike="noStrike">
                          <a:solidFill>
                            <a:srgbClr val="000000"/>
                          </a:solidFill>
                          <a:effectLst/>
                          <a:latin typeface="Arial"/>
                        </a:rPr>
                        <a:t>Actividad / Energético</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3D3"/>
                    </a:solidFill>
                  </a:tcPr>
                </a:tc>
                <a:tc>
                  <a:txBody>
                    <a:bodyPr/>
                    <a:lstStyle/>
                    <a:p>
                      <a:pPr algn="l" rtl="0" fontAlgn="ctr"/>
                      <a:r>
                        <a:rPr lang="es-AR" sz="900" b="1" i="0" u="none" strike="noStrike">
                          <a:solidFill>
                            <a:srgbClr val="000000"/>
                          </a:solidFill>
                          <a:effectLst/>
                          <a:latin typeface="Arial"/>
                        </a:rPr>
                        <a:t>Petróleo - tep</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3D3"/>
                    </a:solidFill>
                  </a:tcPr>
                </a:tc>
                <a:tc>
                  <a:txBody>
                    <a:bodyPr/>
                    <a:lstStyle/>
                    <a:p>
                      <a:pPr algn="l" rtl="0" fontAlgn="ctr"/>
                      <a:r>
                        <a:rPr lang="es-AR" sz="900" b="1" i="0" u="none" strike="noStrike">
                          <a:solidFill>
                            <a:srgbClr val="000000"/>
                          </a:solidFill>
                          <a:effectLst/>
                          <a:latin typeface="Arial"/>
                        </a:rPr>
                        <a:t>Gas Natural  - tep</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3D3"/>
                    </a:solidFill>
                  </a:tcPr>
                </a:tc>
                <a:tc>
                  <a:txBody>
                    <a:bodyPr/>
                    <a:lstStyle/>
                    <a:p>
                      <a:pPr algn="l" rtl="0" fontAlgn="ctr"/>
                      <a:r>
                        <a:rPr lang="es-AR" sz="900" b="1" i="0" u="none" strike="noStrike" dirty="0">
                          <a:solidFill>
                            <a:srgbClr val="000000"/>
                          </a:solidFill>
                          <a:effectLst/>
                          <a:latin typeface="Arial"/>
                        </a:rPr>
                        <a:t>Carbón Mineral - </a:t>
                      </a:r>
                      <a:r>
                        <a:rPr lang="es-AR" sz="900" b="1" i="0" u="none" strike="noStrike" dirty="0" err="1">
                          <a:solidFill>
                            <a:srgbClr val="000000"/>
                          </a:solidFill>
                          <a:effectLst/>
                          <a:latin typeface="Arial"/>
                        </a:rPr>
                        <a:t>tep</a:t>
                      </a:r>
                      <a:endParaRPr lang="es-AR" sz="900" b="1" i="0" u="none" strike="noStrike" dirty="0">
                        <a:solidFill>
                          <a:srgbClr val="000000"/>
                        </a:solidFill>
                        <a:effectLst/>
                        <a:latin typeface="Arial"/>
                      </a:endParaRP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3D3"/>
                    </a:solidFill>
                  </a:tcPr>
                </a:tc>
              </a:tr>
              <a:tr h="243189">
                <a:tc>
                  <a:txBody>
                    <a:bodyPr/>
                    <a:lstStyle/>
                    <a:p>
                      <a:pPr algn="l" rtl="0" fontAlgn="ctr"/>
                      <a:r>
                        <a:rPr lang="es-AR" sz="900" b="0" i="0" u="none" strike="noStrike">
                          <a:solidFill>
                            <a:srgbClr val="000000"/>
                          </a:solidFill>
                          <a:effectLst/>
                          <a:latin typeface="Arial"/>
                        </a:rPr>
                        <a:t>Producción</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3D3"/>
                    </a:solidFill>
                  </a:tcPr>
                </a:tc>
                <a:tc>
                  <a:txBody>
                    <a:bodyPr/>
                    <a:lstStyle/>
                    <a:p>
                      <a:pPr algn="r" rtl="0" fontAlgn="ctr"/>
                      <a:r>
                        <a:rPr lang="es-AR" sz="900" b="0" i="0" u="none" strike="noStrike">
                          <a:solidFill>
                            <a:srgbClr val="000000"/>
                          </a:solidFill>
                          <a:effectLst/>
                          <a:latin typeface="Arial"/>
                        </a:rPr>
                        <a:t>519.355.966,26</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242.553.701,35</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69.171.746,67</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r>
              <a:tr h="243189">
                <a:tc>
                  <a:txBody>
                    <a:bodyPr/>
                    <a:lstStyle/>
                    <a:p>
                      <a:pPr algn="l" rtl="0" fontAlgn="ctr"/>
                      <a:r>
                        <a:rPr lang="es-AR" sz="900" b="0" i="0" u="none" strike="noStrike">
                          <a:solidFill>
                            <a:srgbClr val="000000"/>
                          </a:solidFill>
                          <a:effectLst/>
                          <a:latin typeface="Arial"/>
                        </a:rPr>
                        <a:t>Importación</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3D3"/>
                    </a:solidFill>
                  </a:tcPr>
                </a:tc>
                <a:tc>
                  <a:txBody>
                    <a:bodyPr/>
                    <a:lstStyle/>
                    <a:p>
                      <a:pPr algn="r" rtl="0" fontAlgn="ctr"/>
                      <a:r>
                        <a:rPr lang="es-AR" sz="900" b="0" i="0" u="none" strike="noStrike">
                          <a:solidFill>
                            <a:srgbClr val="000000"/>
                          </a:solidFill>
                          <a:effectLst/>
                          <a:latin typeface="Arial"/>
                        </a:rPr>
                        <a:t>49.940.707,38</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52.039.632,02</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26.145.812,76</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r>
              <a:tr h="243189">
                <a:tc>
                  <a:txBody>
                    <a:bodyPr/>
                    <a:lstStyle/>
                    <a:p>
                      <a:pPr algn="l" rtl="0" fontAlgn="ctr"/>
                      <a:r>
                        <a:rPr lang="es-AR" sz="900" b="0" i="0" u="none" strike="noStrike">
                          <a:solidFill>
                            <a:srgbClr val="000000"/>
                          </a:solidFill>
                          <a:effectLst/>
                          <a:latin typeface="Arial"/>
                        </a:rPr>
                        <a:t>Exportación</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3D3"/>
                    </a:solidFill>
                  </a:tcPr>
                </a:tc>
                <a:tc>
                  <a:txBody>
                    <a:bodyPr/>
                    <a:lstStyle/>
                    <a:p>
                      <a:pPr algn="r" rtl="0" fontAlgn="ctr"/>
                      <a:r>
                        <a:rPr lang="es-AR" sz="900" b="0" i="0" u="none" strike="noStrike">
                          <a:solidFill>
                            <a:srgbClr val="000000"/>
                          </a:solidFill>
                          <a:effectLst/>
                          <a:latin typeface="Arial"/>
                        </a:rPr>
                        <a:t>251.300.457,33</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39.349.431,02</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53.822.416,26</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r>
              <a:tr h="389102">
                <a:tc>
                  <a:txBody>
                    <a:bodyPr/>
                    <a:lstStyle/>
                    <a:p>
                      <a:pPr algn="l" rtl="0" fontAlgn="ctr"/>
                      <a:r>
                        <a:rPr lang="es-AR" sz="900" b="0" i="0" u="none" strike="noStrike">
                          <a:solidFill>
                            <a:srgbClr val="000000"/>
                          </a:solidFill>
                          <a:effectLst/>
                          <a:latin typeface="Arial"/>
                        </a:rPr>
                        <a:t>Variación de inventarios</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3D3"/>
                    </a:solidFill>
                  </a:tcPr>
                </a:tc>
                <a:tc>
                  <a:txBody>
                    <a:bodyPr/>
                    <a:lstStyle/>
                    <a:p>
                      <a:pPr algn="r" rtl="0" fontAlgn="ctr"/>
                      <a:r>
                        <a:rPr lang="es-AR" sz="900" b="0" i="0" u="none" strike="noStrike">
                          <a:solidFill>
                            <a:srgbClr val="000000"/>
                          </a:solidFill>
                          <a:effectLst/>
                          <a:latin typeface="Arial"/>
                        </a:rPr>
                        <a:t>15.544.737,84</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-3.127.916,64</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1.198.065,58</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r>
              <a:tr h="243189">
                <a:tc>
                  <a:txBody>
                    <a:bodyPr/>
                    <a:lstStyle/>
                    <a:p>
                      <a:pPr algn="l" rtl="0" fontAlgn="ctr"/>
                      <a:r>
                        <a:rPr lang="es-AR" sz="900" b="0" i="0" u="none" strike="noStrike">
                          <a:solidFill>
                            <a:srgbClr val="000000"/>
                          </a:solidFill>
                          <a:effectLst/>
                          <a:latin typeface="Arial"/>
                        </a:rPr>
                        <a:t>No aprovechado</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3D3"/>
                    </a:solidFill>
                  </a:tcPr>
                </a:tc>
                <a:tc>
                  <a:txBody>
                    <a:bodyPr/>
                    <a:lstStyle/>
                    <a:p>
                      <a:pPr algn="r" rtl="0" fontAlgn="ctr"/>
                      <a:r>
                        <a:rPr lang="es-AR" sz="900" b="0" i="0" u="none" strike="noStrike">
                          <a:solidFill>
                            <a:srgbClr val="000000"/>
                          </a:solidFill>
                          <a:effectLst/>
                          <a:latin typeface="Arial"/>
                        </a:rPr>
                        <a:t>19.737,48</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25.748.097,37</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c>
                  <a:txBody>
                    <a:bodyPr/>
                    <a:lstStyle/>
                    <a:p>
                      <a:pPr algn="r" rtl="0" fontAlgn="ctr"/>
                      <a:r>
                        <a:rPr lang="es-AR" sz="900" b="0" i="0" u="none" strike="noStrike">
                          <a:solidFill>
                            <a:srgbClr val="000000"/>
                          </a:solidFill>
                          <a:effectLst/>
                          <a:latin typeface="Arial"/>
                        </a:rPr>
                        <a:t> </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FFFFFF"/>
                    </a:solidFill>
                  </a:tcPr>
                </a:tc>
              </a:tr>
              <a:tr h="243189">
                <a:tc>
                  <a:txBody>
                    <a:bodyPr/>
                    <a:lstStyle/>
                    <a:p>
                      <a:pPr algn="l" rtl="0" fontAlgn="ctr"/>
                      <a:r>
                        <a:rPr lang="es-AR" sz="900" b="1" i="0" u="none" strike="noStrike">
                          <a:solidFill>
                            <a:srgbClr val="000000"/>
                          </a:solidFill>
                          <a:effectLst/>
                          <a:latin typeface="Arial"/>
                        </a:rPr>
                        <a:t>Oferta Total</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DE8"/>
                    </a:solidFill>
                  </a:tcPr>
                </a:tc>
                <a:tc>
                  <a:txBody>
                    <a:bodyPr/>
                    <a:lstStyle/>
                    <a:p>
                      <a:pPr algn="r" rtl="0" fontAlgn="ctr"/>
                      <a:r>
                        <a:rPr lang="es-AR" sz="900" b="1" i="0" u="none" strike="noStrike">
                          <a:solidFill>
                            <a:srgbClr val="000000"/>
                          </a:solidFill>
                          <a:effectLst/>
                          <a:latin typeface="Arial"/>
                        </a:rPr>
                        <a:t>333.521.216,68</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DE8"/>
                    </a:solidFill>
                  </a:tcPr>
                </a:tc>
                <a:tc>
                  <a:txBody>
                    <a:bodyPr/>
                    <a:lstStyle/>
                    <a:p>
                      <a:pPr algn="r" rtl="0" fontAlgn="ctr"/>
                      <a:r>
                        <a:rPr lang="es-AR" sz="900" b="1" i="0" u="none" strike="noStrike">
                          <a:solidFill>
                            <a:srgbClr val="000000"/>
                          </a:solidFill>
                          <a:effectLst/>
                          <a:latin typeface="Arial"/>
                        </a:rPr>
                        <a:t>226.367.888,35</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DE8"/>
                    </a:solidFill>
                  </a:tcPr>
                </a:tc>
                <a:tc>
                  <a:txBody>
                    <a:bodyPr/>
                    <a:lstStyle/>
                    <a:p>
                      <a:pPr algn="r" rtl="0" fontAlgn="ctr"/>
                      <a:r>
                        <a:rPr lang="es-AR" sz="900" b="1" i="0" u="none" strike="noStrike" dirty="0">
                          <a:solidFill>
                            <a:srgbClr val="000000"/>
                          </a:solidFill>
                          <a:effectLst/>
                          <a:latin typeface="Arial"/>
                        </a:rPr>
                        <a:t>42.693.208,75</a:t>
                      </a:r>
                    </a:p>
                  </a:txBody>
                  <a:tcPr marL="9525" marR="9525" marT="9525" marB="0" anchor="ctr">
                    <a:lnL w="6350" cap="flat" cmpd="sng" algn="ctr">
                      <a:solidFill>
                        <a:srgbClr val="9F9F9F"/>
                      </a:solidFill>
                      <a:prstDash val="solid"/>
                      <a:round/>
                      <a:headEnd type="none" w="med" len="med"/>
                      <a:tailEnd type="none" w="med" len="med"/>
                    </a:lnL>
                    <a:lnR w="6350" cap="flat" cmpd="sng" algn="ctr">
                      <a:solidFill>
                        <a:srgbClr val="9F9F9F"/>
                      </a:solidFill>
                      <a:prstDash val="solid"/>
                      <a:round/>
                      <a:headEnd type="none" w="med" len="med"/>
                      <a:tailEnd type="none" w="med" len="med"/>
                    </a:lnR>
                    <a:lnT w="6350" cap="flat" cmpd="sng" algn="ctr">
                      <a:solidFill>
                        <a:srgbClr val="9F9F9F"/>
                      </a:solidFill>
                      <a:prstDash val="solid"/>
                      <a:round/>
                      <a:headEnd type="none" w="med" len="med"/>
                      <a:tailEnd type="none" w="med" len="med"/>
                    </a:lnT>
                    <a:lnB w="6350" cap="flat" cmpd="sng" algn="ctr">
                      <a:solidFill>
                        <a:srgbClr val="9F9F9F"/>
                      </a:solidFill>
                      <a:prstDash val="solid"/>
                      <a:round/>
                      <a:headEnd type="none" w="med" len="med"/>
                      <a:tailEnd type="none" w="med" len="med"/>
                    </a:lnB>
                    <a:solidFill>
                      <a:srgbClr val="D3DDE8"/>
                    </a:solidFill>
                  </a:tcPr>
                </a:tc>
              </a:tr>
            </a:tbl>
          </a:graphicData>
        </a:graphic>
      </p:graphicFrame>
      <p:sp>
        <p:nvSpPr>
          <p:cNvPr id="3" name="2 Rectángulo"/>
          <p:cNvSpPr/>
          <p:nvPr/>
        </p:nvSpPr>
        <p:spPr>
          <a:xfrm rot="20529911">
            <a:off x="1968832" y="3001234"/>
            <a:ext cx="4572000" cy="369332"/>
          </a:xfrm>
          <a:prstGeom prst="rect">
            <a:avLst/>
          </a:prstGeom>
        </p:spPr>
        <p:txBody>
          <a:bodyPr>
            <a:spAutoFit/>
          </a:bodyPr>
          <a:lstStyle/>
          <a:p>
            <a:pPr algn="ctr" eaLnBrk="1" hangingPunct="1"/>
            <a:r>
              <a:rPr lang="es-ES_tradnl" altLang="es-AR" dirty="0" smtClean="0">
                <a:solidFill>
                  <a:srgbClr val="FF0000"/>
                </a:solidFill>
              </a:rPr>
              <a:t>SUMAR LA </a:t>
            </a:r>
            <a:r>
              <a:rPr lang="es-ES_tradnl" altLang="es-AR" dirty="0">
                <a:solidFill>
                  <a:srgbClr val="FF0000"/>
                </a:solidFill>
              </a:rPr>
              <a:t>EXPORTACIÓN VIRTUAL</a:t>
            </a:r>
            <a:endParaRPr lang="es-AR" altLang="es-AR"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1 Imagen" descr="mapa export import.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9275"/>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35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298" y="620688"/>
            <a:ext cx="8544181" cy="568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683568" y="6457890"/>
            <a:ext cx="4572000" cy="246221"/>
          </a:xfrm>
          <a:prstGeom prst="rect">
            <a:avLst/>
          </a:prstGeom>
        </p:spPr>
        <p:txBody>
          <a:bodyPr>
            <a:spAutoFit/>
          </a:bodyPr>
          <a:lstStyle/>
          <a:p>
            <a:pPr eaLnBrk="1" hangingPunct="1"/>
            <a:r>
              <a:rPr lang="es-ES_tradnl" altLang="es-AR" sz="1000" dirty="0"/>
              <a:t>Fuente: Drill, </a:t>
            </a:r>
            <a:r>
              <a:rPr lang="es-ES_tradnl" altLang="es-AR" sz="1000" dirty="0" err="1"/>
              <a:t>baby</a:t>
            </a:r>
            <a:r>
              <a:rPr lang="es-ES_tradnl" altLang="es-AR" sz="1000" dirty="0"/>
              <a:t>, drill. </a:t>
            </a:r>
            <a:r>
              <a:rPr lang="es-ES_tradnl" altLang="es-AR" sz="1000" dirty="0" err="1"/>
              <a:t>Postcarbon</a:t>
            </a:r>
            <a:r>
              <a:rPr lang="es-ES_tradnl" altLang="es-AR" sz="1000" dirty="0"/>
              <a:t> </a:t>
            </a:r>
            <a:r>
              <a:rPr lang="es-ES_tradnl" altLang="es-AR" sz="1000" dirty="0" err="1"/>
              <a:t>institute</a:t>
            </a:r>
            <a:endParaRPr lang="es-AR" altLang="es-AR" sz="1000" dirty="0"/>
          </a:p>
        </p:txBody>
      </p:sp>
    </p:spTree>
    <p:extLst>
      <p:ext uri="{BB962C8B-B14F-4D97-AF65-F5344CB8AC3E}">
        <p14:creationId xmlns:p14="http://schemas.microsoft.com/office/powerpoint/2010/main" val="3588267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5837</TotalTime>
  <Words>2107</Words>
  <Application>Microsoft Office PowerPoint</Application>
  <PresentationFormat>Presentación en pantalla (4:3)</PresentationFormat>
  <Paragraphs>236</Paragraphs>
  <Slides>37</Slides>
  <Notes>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Relaciones Gasto Energético- Ingreso Promedio por quintiles en algunos países de América del Sur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Nombre de la organización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Nombre de usuario</dc:creator>
  <cp:lastModifiedBy>Pablo</cp:lastModifiedBy>
  <cp:revision>334</cp:revision>
  <dcterms:created xsi:type="dcterms:W3CDTF">2011-04-07T12:20:01Z</dcterms:created>
  <dcterms:modified xsi:type="dcterms:W3CDTF">2017-05-03T11:34:16Z</dcterms:modified>
</cp:coreProperties>
</file>